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1/24/2022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1/24/2022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1/24/2022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1/24/2022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1/24/2022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emantic_Web" TargetMode="External"/><Relationship Id="rId2" Type="http://schemas.openxmlformats.org/officeDocument/2006/relationships/hyperlink" Target="https://en.wikipedia.org/wiki/Web_page"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7E03-BE19-496F-86FA-FCC961815C03}"/>
              </a:ext>
            </a:extLst>
          </p:cNvPr>
          <p:cNvSpPr>
            <a:spLocks noGrp="1"/>
          </p:cNvSpPr>
          <p:nvPr>
            <p:ph type="ctrTitle"/>
          </p:nvPr>
        </p:nvSpPr>
        <p:spPr>
          <a:xfrm>
            <a:off x="1334610" y="-719091"/>
            <a:ext cx="9448800" cy="1825096"/>
          </a:xfrm>
        </p:spPr>
        <p:txBody>
          <a:bodyPr/>
          <a:lstStyle/>
          <a:p>
            <a:r>
              <a:rPr lang="en-US" dirty="0"/>
              <a:t>          </a:t>
            </a:r>
            <a:r>
              <a:rPr lang="en-US" dirty="0" err="1"/>
              <a:t>Sewa</a:t>
            </a:r>
            <a:r>
              <a:rPr lang="en-US" dirty="0"/>
              <a:t> </a:t>
            </a:r>
            <a:r>
              <a:rPr lang="en-US" dirty="0" err="1"/>
              <a:t>india</a:t>
            </a:r>
            <a:endParaRPr lang="en-IN" dirty="0"/>
          </a:p>
        </p:txBody>
      </p:sp>
      <p:sp>
        <p:nvSpPr>
          <p:cNvPr id="3" name="Subtitle 2">
            <a:extLst>
              <a:ext uri="{FF2B5EF4-FFF2-40B4-BE49-F238E27FC236}">
                <a16:creationId xmlns:a16="http://schemas.microsoft.com/office/drawing/2014/main" id="{A018C362-56B2-424D-BC60-40EA43926BFE}"/>
              </a:ext>
            </a:extLst>
          </p:cNvPr>
          <p:cNvSpPr>
            <a:spLocks noGrp="1"/>
          </p:cNvSpPr>
          <p:nvPr>
            <p:ph type="subTitle" idx="1"/>
          </p:nvPr>
        </p:nvSpPr>
        <p:spPr>
          <a:xfrm>
            <a:off x="0" y="2880803"/>
            <a:ext cx="12064753" cy="3875104"/>
          </a:xfrm>
        </p:spPr>
        <p:txBody>
          <a:bodyPr>
            <a:normAutofit/>
          </a:bodyPr>
          <a:lstStyle/>
          <a:p>
            <a:endParaRPr lang="en-US" sz="4400" dirty="0"/>
          </a:p>
          <a:p>
            <a:r>
              <a:rPr lang="en-US" sz="3600" dirty="0"/>
              <a:t>SUBMITTED TO-                                 SUBMITTED BY-</a:t>
            </a:r>
          </a:p>
          <a:p>
            <a:r>
              <a:rPr lang="en-US" sz="3600" dirty="0"/>
              <a:t>ER UMAKANT AHIRWAR SIR            ABHINAV ASTHANA</a:t>
            </a:r>
          </a:p>
          <a:p>
            <a:r>
              <a:rPr lang="en-US" sz="3600" dirty="0"/>
              <a:t>                                                          DIVYANSHI SACHAN</a:t>
            </a:r>
          </a:p>
          <a:p>
            <a:r>
              <a:rPr lang="en-US" sz="3600" dirty="0"/>
              <a:t>                                                          SAGAR GAUD</a:t>
            </a:r>
          </a:p>
          <a:p>
            <a:r>
              <a:rPr lang="en-US" sz="3600" dirty="0"/>
              <a:t>                                                          SHIVANSHU SINGH</a:t>
            </a:r>
          </a:p>
          <a:p>
            <a:endParaRPr lang="en-IN" sz="3600" dirty="0"/>
          </a:p>
        </p:txBody>
      </p:sp>
      <p:pic>
        <p:nvPicPr>
          <p:cNvPr id="11" name="Picture 10">
            <a:extLst>
              <a:ext uri="{FF2B5EF4-FFF2-40B4-BE49-F238E27FC236}">
                <a16:creationId xmlns:a16="http://schemas.microsoft.com/office/drawing/2014/main" id="{1AC31E96-51B9-4E16-A89A-EFCA983C57CC}"/>
              </a:ext>
            </a:extLst>
          </p:cNvPr>
          <p:cNvPicPr>
            <a:picLocks noChangeAspect="1"/>
          </p:cNvPicPr>
          <p:nvPr/>
        </p:nvPicPr>
        <p:blipFill>
          <a:blip r:embed="rId2"/>
          <a:stretch>
            <a:fillRect/>
          </a:stretch>
        </p:blipFill>
        <p:spPr>
          <a:xfrm>
            <a:off x="8325405" y="0"/>
            <a:ext cx="1280234" cy="1126607"/>
          </a:xfrm>
          <a:prstGeom prst="rect">
            <a:avLst/>
          </a:prstGeom>
        </p:spPr>
      </p:pic>
      <p:pic>
        <p:nvPicPr>
          <p:cNvPr id="13" name="Picture 12">
            <a:extLst>
              <a:ext uri="{FF2B5EF4-FFF2-40B4-BE49-F238E27FC236}">
                <a16:creationId xmlns:a16="http://schemas.microsoft.com/office/drawing/2014/main" id="{685F6B0C-0C52-4859-9AED-3A40075C02A8}"/>
              </a:ext>
            </a:extLst>
          </p:cNvPr>
          <p:cNvPicPr>
            <a:picLocks noChangeAspect="1"/>
          </p:cNvPicPr>
          <p:nvPr/>
        </p:nvPicPr>
        <p:blipFill>
          <a:blip r:embed="rId3"/>
          <a:stretch>
            <a:fillRect/>
          </a:stretch>
        </p:blipFill>
        <p:spPr>
          <a:xfrm>
            <a:off x="0" y="4971619"/>
            <a:ext cx="3325179" cy="1868750"/>
          </a:xfrm>
          <a:prstGeom prst="rect">
            <a:avLst/>
          </a:prstGeom>
        </p:spPr>
      </p:pic>
      <p:pic>
        <p:nvPicPr>
          <p:cNvPr id="19" name="Picture 18">
            <a:extLst>
              <a:ext uri="{FF2B5EF4-FFF2-40B4-BE49-F238E27FC236}">
                <a16:creationId xmlns:a16="http://schemas.microsoft.com/office/drawing/2014/main" id="{3E4AC0CE-1ADB-4EC1-9B26-B0E6CF62AD71}"/>
              </a:ext>
            </a:extLst>
          </p:cNvPr>
          <p:cNvPicPr>
            <a:picLocks noChangeAspect="1"/>
          </p:cNvPicPr>
          <p:nvPr/>
        </p:nvPicPr>
        <p:blipFill>
          <a:blip r:embed="rId4"/>
          <a:stretch>
            <a:fillRect/>
          </a:stretch>
        </p:blipFill>
        <p:spPr>
          <a:xfrm>
            <a:off x="3391269" y="4953988"/>
            <a:ext cx="3480048" cy="1886381"/>
          </a:xfrm>
          <a:prstGeom prst="rect">
            <a:avLst/>
          </a:prstGeom>
        </p:spPr>
      </p:pic>
      <p:pic>
        <p:nvPicPr>
          <p:cNvPr id="21" name="Picture 20">
            <a:extLst>
              <a:ext uri="{FF2B5EF4-FFF2-40B4-BE49-F238E27FC236}">
                <a16:creationId xmlns:a16="http://schemas.microsoft.com/office/drawing/2014/main" id="{A0F511DB-4EC2-465D-9C76-2558A8F0CAAD}"/>
              </a:ext>
            </a:extLst>
          </p:cNvPr>
          <p:cNvPicPr>
            <a:picLocks noChangeAspect="1"/>
          </p:cNvPicPr>
          <p:nvPr/>
        </p:nvPicPr>
        <p:blipFill>
          <a:blip r:embed="rId5"/>
          <a:stretch>
            <a:fillRect/>
          </a:stretch>
        </p:blipFill>
        <p:spPr>
          <a:xfrm>
            <a:off x="340403" y="1452053"/>
            <a:ext cx="1390650" cy="1428750"/>
          </a:xfrm>
          <a:prstGeom prst="rect">
            <a:avLst/>
          </a:prstGeom>
        </p:spPr>
      </p:pic>
      <p:sp>
        <p:nvSpPr>
          <p:cNvPr id="22" name="TextBox 21">
            <a:extLst>
              <a:ext uri="{FF2B5EF4-FFF2-40B4-BE49-F238E27FC236}">
                <a16:creationId xmlns:a16="http://schemas.microsoft.com/office/drawing/2014/main" id="{7FF5F932-8747-4A99-B404-594E9F546CFC}"/>
              </a:ext>
            </a:extLst>
          </p:cNvPr>
          <p:cNvSpPr txBox="1"/>
          <p:nvPr/>
        </p:nvSpPr>
        <p:spPr>
          <a:xfrm>
            <a:off x="1935332" y="1553592"/>
            <a:ext cx="9448800" cy="1200329"/>
          </a:xfrm>
          <a:prstGeom prst="rect">
            <a:avLst/>
          </a:prstGeom>
          <a:noFill/>
        </p:spPr>
        <p:txBody>
          <a:bodyPr wrap="square" rtlCol="0">
            <a:spAutoFit/>
          </a:bodyPr>
          <a:lstStyle/>
          <a:p>
            <a:r>
              <a:rPr lang="en-US" sz="3600" dirty="0"/>
              <a:t>BUNDELKHAND INSTITUTE OF ENGINEERING AND TECHNOLOGY,JHANSI</a:t>
            </a:r>
            <a:endParaRPr lang="en-IN" sz="3600" dirty="0"/>
          </a:p>
        </p:txBody>
      </p:sp>
    </p:spTree>
    <p:extLst>
      <p:ext uri="{BB962C8B-B14F-4D97-AF65-F5344CB8AC3E}">
        <p14:creationId xmlns:p14="http://schemas.microsoft.com/office/powerpoint/2010/main" val="2508738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F096D-957B-4D4E-A7E3-0E3C522ED2A3}"/>
              </a:ext>
            </a:extLst>
          </p:cNvPr>
          <p:cNvSpPr txBox="1"/>
          <p:nvPr/>
        </p:nvSpPr>
        <p:spPr>
          <a:xfrm>
            <a:off x="150920" y="213064"/>
            <a:ext cx="11931589" cy="6555641"/>
          </a:xfrm>
          <a:prstGeom prst="rect">
            <a:avLst/>
          </a:prstGeom>
          <a:noFill/>
        </p:spPr>
        <p:txBody>
          <a:bodyPr wrap="square" rtlCol="0">
            <a:spAutoFit/>
          </a:bodyPr>
          <a:lstStyle/>
          <a:p>
            <a:r>
              <a:rPr lang="en-US" sz="3600" dirty="0"/>
              <a:t>USE OF JAVASCRIPT-</a:t>
            </a:r>
          </a:p>
          <a:p>
            <a:r>
              <a:rPr lang="en-US" sz="2400" b="0" i="0" dirty="0">
                <a:effectLst/>
                <a:latin typeface="Google Sans Text"/>
              </a:rPr>
              <a:t>It </a:t>
            </a:r>
            <a:r>
              <a:rPr lang="en-US" sz="2400" b="1" i="0" dirty="0">
                <a:effectLst/>
                <a:latin typeface="Google Sans Text"/>
              </a:rPr>
              <a:t>allows us to add dynamic behavior to the webpage and add special effects to the webpage</a:t>
            </a:r>
            <a:r>
              <a:rPr lang="en-US" sz="2400" b="0" i="0" dirty="0">
                <a:effectLst/>
                <a:latin typeface="Google Sans Text"/>
              </a:rPr>
              <a:t>. On websites, it is mainly used for validation purposes. JavaScript helps us to execute complex actions and also enables the interaction of websites with visitors.</a:t>
            </a:r>
          </a:p>
          <a:p>
            <a:endParaRPr lang="en-US" sz="2400" dirty="0">
              <a:latin typeface="Google Sans Text"/>
            </a:endParaRPr>
          </a:p>
          <a:p>
            <a:r>
              <a:rPr lang="en-US" sz="3600" dirty="0">
                <a:latin typeface="Google Sans Text"/>
              </a:rPr>
              <a:t>USE OF BOOTSTRAP-</a:t>
            </a:r>
          </a:p>
          <a:p>
            <a:pPr marL="342900" indent="-342900">
              <a:buFont typeface="Courier New" panose="02070309020205020404" pitchFamily="49" charset="0"/>
              <a:buChar char="o"/>
            </a:pPr>
            <a:r>
              <a:rPr lang="en-IN" sz="2400" b="0" i="0" dirty="0">
                <a:effectLst/>
                <a:latin typeface="Google Sans Text"/>
              </a:rPr>
              <a:t>Bootstrap is a framework </a:t>
            </a:r>
            <a:r>
              <a:rPr lang="en-IN" sz="2400" b="1" i="0" dirty="0">
                <a:effectLst/>
                <a:latin typeface="Google Sans Text"/>
              </a:rPr>
              <a:t>to help you design websites faster and easier</a:t>
            </a:r>
            <a:r>
              <a:rPr lang="en-IN" sz="2400" b="0" i="0" dirty="0">
                <a:effectLst/>
                <a:latin typeface="Google Sans Text"/>
              </a:rPr>
              <a:t>. </a:t>
            </a:r>
          </a:p>
          <a:p>
            <a:pPr marL="342900" indent="-342900">
              <a:buFont typeface="Courier New" panose="02070309020205020404" pitchFamily="49" charset="0"/>
              <a:buChar char="o"/>
            </a:pPr>
            <a:r>
              <a:rPr lang="en-IN" sz="2400" b="0" i="0" dirty="0">
                <a:effectLst/>
                <a:latin typeface="Google Sans Text"/>
              </a:rPr>
              <a:t>It includes HTML and CSS based design templates for typography, forms, buttons, tables, navigation, modals, image carousels, etc. </a:t>
            </a:r>
          </a:p>
          <a:p>
            <a:pPr marL="342900" indent="-342900">
              <a:buFont typeface="Courier New" panose="02070309020205020404" pitchFamily="49" charset="0"/>
              <a:buChar char="o"/>
            </a:pPr>
            <a:r>
              <a:rPr lang="en-IN" sz="2400" b="0" i="0" dirty="0">
                <a:effectLst/>
                <a:latin typeface="Google Sans Text"/>
              </a:rPr>
              <a:t>It also gives you support for JavaScript plugins.</a:t>
            </a:r>
          </a:p>
          <a:p>
            <a:pPr marL="342900" indent="-342900">
              <a:buFont typeface="Courier New" panose="02070309020205020404" pitchFamily="49" charset="0"/>
              <a:buChar char="o"/>
            </a:pPr>
            <a:r>
              <a:rPr lang="en-IN" sz="2400" b="0" i="0" dirty="0">
                <a:effectLst/>
                <a:latin typeface="Google Sans Text"/>
              </a:rPr>
              <a:t>Bootstrap's responsive CSS adjusts to phones, tablets, and desktops.</a:t>
            </a:r>
          </a:p>
          <a:p>
            <a:pPr marL="342900" indent="-342900">
              <a:buFont typeface="Courier New" panose="02070309020205020404" pitchFamily="49" charset="0"/>
              <a:buChar char="o"/>
            </a:pPr>
            <a:endParaRPr lang="en-IN" sz="2400" b="0" i="0" dirty="0">
              <a:effectLst/>
              <a:latin typeface="Google Sans Text"/>
            </a:endParaRPr>
          </a:p>
          <a:p>
            <a:r>
              <a:rPr lang="en-IN" sz="3600" b="0" i="0" dirty="0">
                <a:effectLst/>
                <a:latin typeface="Google Sans Text"/>
              </a:rPr>
              <a:t>USE OF </a:t>
            </a:r>
            <a:r>
              <a:rPr lang="en-IN" sz="3600" b="0" i="0" dirty="0" err="1">
                <a:effectLst/>
                <a:latin typeface="Google Sans Text"/>
              </a:rPr>
              <a:t>JQuery</a:t>
            </a:r>
            <a:r>
              <a:rPr lang="en-IN" sz="3600" b="0" i="0" dirty="0">
                <a:effectLst/>
                <a:latin typeface="Google Sans Text"/>
              </a:rPr>
              <a:t>-</a:t>
            </a:r>
          </a:p>
          <a:p>
            <a:r>
              <a:rPr lang="en-US" sz="2400" b="0" i="0" dirty="0">
                <a:effectLst/>
                <a:latin typeface="Google Sans Text"/>
              </a:rPr>
              <a:t>jQuery is a JavaScript library that </a:t>
            </a:r>
            <a:r>
              <a:rPr lang="en-US" sz="2400" b="1" i="0" dirty="0">
                <a:effectLst/>
                <a:latin typeface="Google Sans Text"/>
              </a:rPr>
              <a:t>helps to simplify and standardize interactions between JavaScript code and HTML elements</a:t>
            </a:r>
            <a:r>
              <a:rPr lang="en-US" sz="2400" b="0" i="0" dirty="0">
                <a:effectLst/>
                <a:latin typeface="Google Sans Text"/>
              </a:rPr>
              <a:t>. JavaScript allows websites to be interactive and dynamic, and jQuery is a tool that helps streamline that process.</a:t>
            </a:r>
            <a:endParaRPr lang="en-IN" sz="2400" b="0" i="0" dirty="0">
              <a:effectLst/>
              <a:latin typeface="Google Sans Text"/>
            </a:endParaRPr>
          </a:p>
        </p:txBody>
      </p:sp>
    </p:spTree>
    <p:extLst>
      <p:ext uri="{BB962C8B-B14F-4D97-AF65-F5344CB8AC3E}">
        <p14:creationId xmlns:p14="http://schemas.microsoft.com/office/powerpoint/2010/main" val="20148822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0E136-3F0D-4676-A0C5-3E5EE0FE531B}"/>
              </a:ext>
            </a:extLst>
          </p:cNvPr>
          <p:cNvSpPr txBox="1"/>
          <p:nvPr/>
        </p:nvSpPr>
        <p:spPr>
          <a:xfrm>
            <a:off x="124287" y="195309"/>
            <a:ext cx="11940466" cy="7848302"/>
          </a:xfrm>
          <a:prstGeom prst="rect">
            <a:avLst/>
          </a:prstGeom>
          <a:noFill/>
        </p:spPr>
        <p:txBody>
          <a:bodyPr wrap="square" rtlCol="0">
            <a:spAutoFit/>
          </a:bodyPr>
          <a:lstStyle/>
          <a:p>
            <a:r>
              <a:rPr lang="en-US" sz="5400" dirty="0"/>
              <a:t>                   HIGHLIGHTS</a:t>
            </a:r>
          </a:p>
          <a:p>
            <a:endParaRPr lang="en-US" sz="5400" dirty="0"/>
          </a:p>
          <a:p>
            <a:pPr marL="685800" indent="-685800">
              <a:buFont typeface="Wingdings" panose="05000000000000000000" pitchFamily="2" charset="2"/>
              <a:buChar char="v"/>
            </a:pPr>
            <a:r>
              <a:rPr lang="en-US" sz="3600" dirty="0"/>
              <a:t>Introduction of payment gateway using jQuery.</a:t>
            </a:r>
          </a:p>
          <a:p>
            <a:pPr marL="685800" indent="-685800">
              <a:buFont typeface="Wingdings" panose="05000000000000000000" pitchFamily="2" charset="2"/>
              <a:buChar char="v"/>
            </a:pPr>
            <a:endParaRPr lang="en-US" sz="3600" dirty="0"/>
          </a:p>
          <a:p>
            <a:pPr marL="685800" indent="-685800">
              <a:buFont typeface="Wingdings" panose="05000000000000000000" pitchFamily="2" charset="2"/>
              <a:buChar char="v"/>
            </a:pPr>
            <a:r>
              <a:rPr lang="en-US" sz="3600" dirty="0"/>
              <a:t>Making our website responsive.</a:t>
            </a:r>
          </a:p>
          <a:p>
            <a:pPr marL="685800" indent="-685800">
              <a:buFont typeface="Wingdings" panose="05000000000000000000" pitchFamily="2" charset="2"/>
              <a:buChar char="v"/>
            </a:pPr>
            <a:endParaRPr lang="en-US" sz="3600" dirty="0"/>
          </a:p>
          <a:p>
            <a:pPr marL="685800" indent="-685800">
              <a:buFont typeface="Wingdings" panose="05000000000000000000" pitchFamily="2" charset="2"/>
              <a:buChar char="v"/>
            </a:pPr>
            <a:r>
              <a:rPr lang="en-US" sz="3600" dirty="0"/>
              <a:t>Our login and sign up page.</a:t>
            </a:r>
          </a:p>
          <a:p>
            <a:pPr marL="685800" indent="-685800">
              <a:buFont typeface="Wingdings" panose="05000000000000000000" pitchFamily="2" charset="2"/>
              <a:buChar char="v"/>
            </a:pPr>
            <a:endParaRPr lang="en-US" sz="3600" dirty="0"/>
          </a:p>
          <a:p>
            <a:pPr marL="685800" indent="-685800">
              <a:buFont typeface="Wingdings" panose="05000000000000000000" pitchFamily="2" charset="2"/>
              <a:buChar char="v"/>
            </a:pPr>
            <a:endParaRPr lang="en-US" sz="3600" dirty="0"/>
          </a:p>
          <a:p>
            <a:endParaRPr lang="en-US" sz="3600" dirty="0"/>
          </a:p>
          <a:p>
            <a:endParaRPr lang="en-US" sz="5400" dirty="0"/>
          </a:p>
          <a:p>
            <a:endParaRPr lang="en-IN" sz="5400" dirty="0"/>
          </a:p>
        </p:txBody>
      </p:sp>
      <p:pic>
        <p:nvPicPr>
          <p:cNvPr id="6" name="Picture 5">
            <a:extLst>
              <a:ext uri="{FF2B5EF4-FFF2-40B4-BE49-F238E27FC236}">
                <a16:creationId xmlns:a16="http://schemas.microsoft.com/office/drawing/2014/main" id="{71C9A21A-FEBE-4A37-97E3-8C2E11D5AA36}"/>
              </a:ext>
            </a:extLst>
          </p:cNvPr>
          <p:cNvPicPr>
            <a:picLocks noChangeAspect="1"/>
          </p:cNvPicPr>
          <p:nvPr/>
        </p:nvPicPr>
        <p:blipFill>
          <a:blip r:embed="rId2"/>
          <a:stretch>
            <a:fillRect/>
          </a:stretch>
        </p:blipFill>
        <p:spPr>
          <a:xfrm>
            <a:off x="-1" y="4838330"/>
            <a:ext cx="12126897" cy="2019670"/>
          </a:xfrm>
          <a:prstGeom prst="rect">
            <a:avLst/>
          </a:prstGeom>
        </p:spPr>
      </p:pic>
    </p:spTree>
    <p:extLst>
      <p:ext uri="{BB962C8B-B14F-4D97-AF65-F5344CB8AC3E}">
        <p14:creationId xmlns:p14="http://schemas.microsoft.com/office/powerpoint/2010/main" val="22233840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7ECEF-DB6A-44A8-A40F-19100503583D}"/>
              </a:ext>
            </a:extLst>
          </p:cNvPr>
          <p:cNvPicPr>
            <a:picLocks noChangeAspect="1"/>
          </p:cNvPicPr>
          <p:nvPr/>
        </p:nvPicPr>
        <p:blipFill rotWithShape="1">
          <a:blip r:embed="rId2"/>
          <a:srcRect l="39102" t="37415" r="21869" b="28673"/>
          <a:stretch/>
        </p:blipFill>
        <p:spPr>
          <a:xfrm>
            <a:off x="177552" y="1748900"/>
            <a:ext cx="10126483" cy="4949301"/>
          </a:xfrm>
          <a:prstGeom prst="rect">
            <a:avLst/>
          </a:prstGeom>
        </p:spPr>
      </p:pic>
      <p:sp>
        <p:nvSpPr>
          <p:cNvPr id="4" name="TextBox 3">
            <a:extLst>
              <a:ext uri="{FF2B5EF4-FFF2-40B4-BE49-F238E27FC236}">
                <a16:creationId xmlns:a16="http://schemas.microsoft.com/office/drawing/2014/main" id="{EF4D7EB6-65DA-442F-82B4-FCFACB72A3FC}"/>
              </a:ext>
            </a:extLst>
          </p:cNvPr>
          <p:cNvSpPr txBox="1"/>
          <p:nvPr/>
        </p:nvSpPr>
        <p:spPr>
          <a:xfrm>
            <a:off x="76939" y="-62144"/>
            <a:ext cx="10564427" cy="1477328"/>
          </a:xfrm>
          <a:prstGeom prst="rect">
            <a:avLst/>
          </a:prstGeom>
          <a:noFill/>
        </p:spPr>
        <p:txBody>
          <a:bodyPr wrap="square" rtlCol="0">
            <a:spAutoFit/>
          </a:bodyPr>
          <a:lstStyle/>
          <a:p>
            <a:r>
              <a:rPr lang="en-US" sz="5400" dirty="0"/>
              <a:t>        Website Overview</a:t>
            </a:r>
          </a:p>
          <a:p>
            <a:r>
              <a:rPr lang="en-US" sz="3600" dirty="0"/>
              <a:t>Home page-</a:t>
            </a:r>
            <a:endParaRPr lang="en-IN" sz="3600" dirty="0"/>
          </a:p>
        </p:txBody>
      </p:sp>
    </p:spTree>
    <p:extLst>
      <p:ext uri="{BB962C8B-B14F-4D97-AF65-F5344CB8AC3E}">
        <p14:creationId xmlns:p14="http://schemas.microsoft.com/office/powerpoint/2010/main" val="20368881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4A74F-56FB-4A3C-BC2B-F2A4E0D04EB4}"/>
              </a:ext>
            </a:extLst>
          </p:cNvPr>
          <p:cNvPicPr>
            <a:picLocks noChangeAspect="1"/>
          </p:cNvPicPr>
          <p:nvPr/>
        </p:nvPicPr>
        <p:blipFill rotWithShape="1">
          <a:blip r:embed="rId2"/>
          <a:srcRect l="32621" t="22783" r="21577" b="41230"/>
          <a:stretch/>
        </p:blipFill>
        <p:spPr>
          <a:xfrm>
            <a:off x="142043" y="1633492"/>
            <a:ext cx="10987329" cy="4856085"/>
          </a:xfrm>
          <a:prstGeom prst="rect">
            <a:avLst/>
          </a:prstGeom>
        </p:spPr>
      </p:pic>
      <p:sp>
        <p:nvSpPr>
          <p:cNvPr id="4" name="TextBox 3">
            <a:extLst>
              <a:ext uri="{FF2B5EF4-FFF2-40B4-BE49-F238E27FC236}">
                <a16:creationId xmlns:a16="http://schemas.microsoft.com/office/drawing/2014/main" id="{D2E4DC2D-8796-407D-AF57-ACE1F1021BF0}"/>
              </a:ext>
            </a:extLst>
          </p:cNvPr>
          <p:cNvSpPr txBox="1"/>
          <p:nvPr/>
        </p:nvSpPr>
        <p:spPr>
          <a:xfrm>
            <a:off x="168676" y="213064"/>
            <a:ext cx="8762260" cy="646331"/>
          </a:xfrm>
          <a:prstGeom prst="rect">
            <a:avLst/>
          </a:prstGeom>
          <a:noFill/>
        </p:spPr>
        <p:txBody>
          <a:bodyPr wrap="square" rtlCol="0">
            <a:spAutoFit/>
          </a:bodyPr>
          <a:lstStyle/>
          <a:p>
            <a:r>
              <a:rPr lang="en-US" sz="3600" dirty="0"/>
              <a:t>Sign up page-</a:t>
            </a:r>
            <a:endParaRPr lang="en-IN" sz="3600" dirty="0"/>
          </a:p>
        </p:txBody>
      </p:sp>
    </p:spTree>
    <p:extLst>
      <p:ext uri="{BB962C8B-B14F-4D97-AF65-F5344CB8AC3E}">
        <p14:creationId xmlns:p14="http://schemas.microsoft.com/office/powerpoint/2010/main" val="23661998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39EA6-B942-4B3E-9876-D759B8231398}"/>
              </a:ext>
            </a:extLst>
          </p:cNvPr>
          <p:cNvPicPr>
            <a:picLocks noChangeAspect="1"/>
          </p:cNvPicPr>
          <p:nvPr/>
        </p:nvPicPr>
        <p:blipFill rotWithShape="1">
          <a:blip r:embed="rId2"/>
          <a:srcRect l="32767" t="29255" r="15680" b="7833"/>
          <a:stretch/>
        </p:blipFill>
        <p:spPr>
          <a:xfrm>
            <a:off x="275207" y="1127464"/>
            <a:ext cx="9365943" cy="5575177"/>
          </a:xfrm>
          <a:prstGeom prst="rect">
            <a:avLst/>
          </a:prstGeom>
        </p:spPr>
      </p:pic>
      <p:sp>
        <p:nvSpPr>
          <p:cNvPr id="4" name="TextBox 3">
            <a:extLst>
              <a:ext uri="{FF2B5EF4-FFF2-40B4-BE49-F238E27FC236}">
                <a16:creationId xmlns:a16="http://schemas.microsoft.com/office/drawing/2014/main" id="{778E3F64-FF8A-42EA-979E-EBC001537CB7}"/>
              </a:ext>
            </a:extLst>
          </p:cNvPr>
          <p:cNvSpPr txBox="1"/>
          <p:nvPr/>
        </p:nvSpPr>
        <p:spPr>
          <a:xfrm>
            <a:off x="275208" y="186431"/>
            <a:ext cx="9960745" cy="646331"/>
          </a:xfrm>
          <a:prstGeom prst="rect">
            <a:avLst/>
          </a:prstGeom>
          <a:noFill/>
        </p:spPr>
        <p:txBody>
          <a:bodyPr wrap="square" rtlCol="0">
            <a:spAutoFit/>
          </a:bodyPr>
          <a:lstStyle/>
          <a:p>
            <a:r>
              <a:rPr lang="en-US" sz="3600" dirty="0"/>
              <a:t>Login page-</a:t>
            </a:r>
            <a:endParaRPr lang="en-IN" sz="3600" dirty="0"/>
          </a:p>
        </p:txBody>
      </p:sp>
    </p:spTree>
    <p:extLst>
      <p:ext uri="{BB962C8B-B14F-4D97-AF65-F5344CB8AC3E}">
        <p14:creationId xmlns:p14="http://schemas.microsoft.com/office/powerpoint/2010/main" val="35415686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A218-26EC-46FC-B7AE-5A0B568ED969}"/>
              </a:ext>
            </a:extLst>
          </p:cNvPr>
          <p:cNvPicPr>
            <a:picLocks noChangeAspect="1"/>
          </p:cNvPicPr>
          <p:nvPr/>
        </p:nvPicPr>
        <p:blipFill rotWithShape="1">
          <a:blip r:embed="rId2"/>
          <a:srcRect l="38811" t="16958" r="21577" b="46408"/>
          <a:stretch/>
        </p:blipFill>
        <p:spPr>
          <a:xfrm>
            <a:off x="177553" y="1508126"/>
            <a:ext cx="9712171" cy="5052472"/>
          </a:xfrm>
          <a:prstGeom prst="rect">
            <a:avLst/>
          </a:prstGeom>
        </p:spPr>
      </p:pic>
      <p:sp>
        <p:nvSpPr>
          <p:cNvPr id="4" name="TextBox 3">
            <a:extLst>
              <a:ext uri="{FF2B5EF4-FFF2-40B4-BE49-F238E27FC236}">
                <a16:creationId xmlns:a16="http://schemas.microsoft.com/office/drawing/2014/main" id="{B74A831D-B8F2-4773-AB05-B210F95B0F90}"/>
              </a:ext>
            </a:extLst>
          </p:cNvPr>
          <p:cNvSpPr txBox="1"/>
          <p:nvPr/>
        </p:nvSpPr>
        <p:spPr>
          <a:xfrm>
            <a:off x="221942" y="284085"/>
            <a:ext cx="7226423" cy="646331"/>
          </a:xfrm>
          <a:prstGeom prst="rect">
            <a:avLst/>
          </a:prstGeom>
          <a:noFill/>
        </p:spPr>
        <p:txBody>
          <a:bodyPr wrap="square" rtlCol="0">
            <a:spAutoFit/>
          </a:bodyPr>
          <a:lstStyle/>
          <a:p>
            <a:r>
              <a:rPr lang="en-US" sz="3600" dirty="0"/>
              <a:t>About Us section-</a:t>
            </a:r>
            <a:endParaRPr lang="en-IN" sz="3600" dirty="0"/>
          </a:p>
        </p:txBody>
      </p:sp>
    </p:spTree>
    <p:extLst>
      <p:ext uri="{BB962C8B-B14F-4D97-AF65-F5344CB8AC3E}">
        <p14:creationId xmlns:p14="http://schemas.microsoft.com/office/powerpoint/2010/main" val="33004772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979C96-D342-4399-86CD-280BA8DD06C9}"/>
              </a:ext>
            </a:extLst>
          </p:cNvPr>
          <p:cNvPicPr>
            <a:picLocks noChangeAspect="1"/>
          </p:cNvPicPr>
          <p:nvPr/>
        </p:nvPicPr>
        <p:blipFill rotWithShape="1">
          <a:blip r:embed="rId2"/>
          <a:srcRect l="39102" t="43366" r="22160" b="21294"/>
          <a:stretch/>
        </p:blipFill>
        <p:spPr>
          <a:xfrm>
            <a:off x="142042" y="1313424"/>
            <a:ext cx="10156055" cy="5211663"/>
          </a:xfrm>
          <a:prstGeom prst="rect">
            <a:avLst/>
          </a:prstGeom>
        </p:spPr>
      </p:pic>
      <p:sp>
        <p:nvSpPr>
          <p:cNvPr id="4" name="TextBox 3">
            <a:extLst>
              <a:ext uri="{FF2B5EF4-FFF2-40B4-BE49-F238E27FC236}">
                <a16:creationId xmlns:a16="http://schemas.microsoft.com/office/drawing/2014/main" id="{9AA07F7F-5F00-4A69-B229-3D671F91A99D}"/>
              </a:ext>
            </a:extLst>
          </p:cNvPr>
          <p:cNvSpPr txBox="1"/>
          <p:nvPr/>
        </p:nvSpPr>
        <p:spPr>
          <a:xfrm>
            <a:off x="159798" y="168676"/>
            <a:ext cx="9507985" cy="646331"/>
          </a:xfrm>
          <a:prstGeom prst="rect">
            <a:avLst/>
          </a:prstGeom>
          <a:noFill/>
        </p:spPr>
        <p:txBody>
          <a:bodyPr wrap="square" rtlCol="0">
            <a:spAutoFit/>
          </a:bodyPr>
          <a:lstStyle/>
          <a:p>
            <a:r>
              <a:rPr lang="en-US" sz="3600" dirty="0"/>
              <a:t>Programs-</a:t>
            </a:r>
            <a:endParaRPr lang="en-IN" sz="3600" dirty="0"/>
          </a:p>
        </p:txBody>
      </p:sp>
    </p:spTree>
    <p:extLst>
      <p:ext uri="{BB962C8B-B14F-4D97-AF65-F5344CB8AC3E}">
        <p14:creationId xmlns:p14="http://schemas.microsoft.com/office/powerpoint/2010/main" val="4082281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87BBE-4525-44A7-9F12-AC5D15F8B2DF}"/>
              </a:ext>
            </a:extLst>
          </p:cNvPr>
          <p:cNvPicPr>
            <a:picLocks noChangeAspect="1"/>
          </p:cNvPicPr>
          <p:nvPr/>
        </p:nvPicPr>
        <p:blipFill rotWithShape="1">
          <a:blip r:embed="rId2"/>
          <a:srcRect l="38810" t="20582" r="22088" b="44207"/>
          <a:stretch/>
        </p:blipFill>
        <p:spPr>
          <a:xfrm>
            <a:off x="221941" y="1586922"/>
            <a:ext cx="9188389" cy="4654080"/>
          </a:xfrm>
          <a:prstGeom prst="rect">
            <a:avLst/>
          </a:prstGeom>
        </p:spPr>
      </p:pic>
      <p:sp>
        <p:nvSpPr>
          <p:cNvPr id="4" name="TextBox 3">
            <a:extLst>
              <a:ext uri="{FF2B5EF4-FFF2-40B4-BE49-F238E27FC236}">
                <a16:creationId xmlns:a16="http://schemas.microsoft.com/office/drawing/2014/main" id="{56CAFFEF-0EAC-4D9E-87C5-54040352C9E8}"/>
              </a:ext>
            </a:extLst>
          </p:cNvPr>
          <p:cNvSpPr txBox="1"/>
          <p:nvPr/>
        </p:nvSpPr>
        <p:spPr>
          <a:xfrm>
            <a:off x="213064" y="257452"/>
            <a:ext cx="7235301" cy="646331"/>
          </a:xfrm>
          <a:prstGeom prst="rect">
            <a:avLst/>
          </a:prstGeom>
          <a:noFill/>
        </p:spPr>
        <p:txBody>
          <a:bodyPr wrap="square" rtlCol="0">
            <a:spAutoFit/>
          </a:bodyPr>
          <a:lstStyle/>
          <a:p>
            <a:r>
              <a:rPr lang="en-US" sz="3600" dirty="0"/>
              <a:t>Education section-</a:t>
            </a:r>
            <a:endParaRPr lang="en-IN" sz="3600" dirty="0"/>
          </a:p>
        </p:txBody>
      </p:sp>
    </p:spTree>
    <p:extLst>
      <p:ext uri="{BB962C8B-B14F-4D97-AF65-F5344CB8AC3E}">
        <p14:creationId xmlns:p14="http://schemas.microsoft.com/office/powerpoint/2010/main" val="6200163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2ABF5-1EBC-43A7-86EF-216DF03EE80E}"/>
              </a:ext>
            </a:extLst>
          </p:cNvPr>
          <p:cNvSpPr txBox="1"/>
          <p:nvPr/>
        </p:nvSpPr>
        <p:spPr>
          <a:xfrm>
            <a:off x="142043" y="159798"/>
            <a:ext cx="11896077" cy="6463308"/>
          </a:xfrm>
          <a:prstGeom prst="rect">
            <a:avLst/>
          </a:prstGeom>
          <a:noFill/>
        </p:spPr>
        <p:txBody>
          <a:bodyPr wrap="square" rtlCol="0">
            <a:spAutoFit/>
          </a:bodyPr>
          <a:lstStyle/>
          <a:p>
            <a:r>
              <a:rPr lang="en-US" sz="5400" dirty="0"/>
              <a:t>                  FUTURE GOAL</a:t>
            </a:r>
          </a:p>
          <a:p>
            <a:r>
              <a:rPr lang="en-US" sz="3600" dirty="0"/>
              <a:t>The goals of our team with Sewa.com are-</a:t>
            </a:r>
          </a:p>
          <a:p>
            <a:endParaRPr lang="en-US" sz="3600" dirty="0"/>
          </a:p>
          <a:p>
            <a:pPr marL="571500" indent="-571500">
              <a:buFont typeface="Wingdings" panose="05000000000000000000" pitchFamily="2" charset="2"/>
              <a:buChar char="v"/>
            </a:pPr>
            <a:r>
              <a:rPr lang="en-US" sz="3600" dirty="0"/>
              <a:t>Helping poor children in future with the help of our website.</a:t>
            </a:r>
          </a:p>
          <a:p>
            <a:pPr marL="571500" indent="-571500">
              <a:buFont typeface="Wingdings" panose="05000000000000000000" pitchFamily="2" charset="2"/>
              <a:buChar char="v"/>
            </a:pPr>
            <a:r>
              <a:rPr lang="en-US" sz="3600" dirty="0"/>
              <a:t>Adding few things to make the website different and attractive.</a:t>
            </a:r>
          </a:p>
          <a:p>
            <a:pPr marL="571500" indent="-571500">
              <a:buFont typeface="Wingdings" panose="05000000000000000000" pitchFamily="2" charset="2"/>
              <a:buChar char="v"/>
            </a:pPr>
            <a:r>
              <a:rPr lang="en-US" sz="3600" dirty="0"/>
              <a:t>Joining hands with some more people and starting a NGO to help children.</a:t>
            </a:r>
          </a:p>
          <a:p>
            <a:pPr marL="571500" indent="-571500">
              <a:buFont typeface="Wingdings" panose="05000000000000000000" pitchFamily="2" charset="2"/>
              <a:buChar char="v"/>
            </a:pPr>
            <a:endParaRPr lang="en-US" sz="3600" dirty="0"/>
          </a:p>
          <a:p>
            <a:endParaRPr lang="en-IN" sz="3600" dirty="0"/>
          </a:p>
        </p:txBody>
      </p:sp>
      <p:pic>
        <p:nvPicPr>
          <p:cNvPr id="4" name="Picture 3">
            <a:extLst>
              <a:ext uri="{FF2B5EF4-FFF2-40B4-BE49-F238E27FC236}">
                <a16:creationId xmlns:a16="http://schemas.microsoft.com/office/drawing/2014/main" id="{048C002A-41BE-4374-B0F0-6134AC269F2B}"/>
              </a:ext>
            </a:extLst>
          </p:cNvPr>
          <p:cNvPicPr>
            <a:picLocks noChangeAspect="1"/>
          </p:cNvPicPr>
          <p:nvPr/>
        </p:nvPicPr>
        <p:blipFill>
          <a:blip r:embed="rId2"/>
          <a:stretch>
            <a:fillRect/>
          </a:stretch>
        </p:blipFill>
        <p:spPr>
          <a:xfrm>
            <a:off x="8069803" y="4882718"/>
            <a:ext cx="4122198" cy="1975282"/>
          </a:xfrm>
          <a:prstGeom prst="rect">
            <a:avLst/>
          </a:prstGeom>
        </p:spPr>
      </p:pic>
    </p:spTree>
    <p:extLst>
      <p:ext uri="{BB962C8B-B14F-4D97-AF65-F5344CB8AC3E}">
        <p14:creationId xmlns:p14="http://schemas.microsoft.com/office/powerpoint/2010/main" val="40094960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85D00A-598B-4D88-9BF1-4AE26B0F4FF2}"/>
              </a:ext>
            </a:extLst>
          </p:cNvPr>
          <p:cNvSpPr txBox="1"/>
          <p:nvPr/>
        </p:nvSpPr>
        <p:spPr>
          <a:xfrm>
            <a:off x="79899" y="213064"/>
            <a:ext cx="11896078" cy="5816977"/>
          </a:xfrm>
          <a:prstGeom prst="rect">
            <a:avLst/>
          </a:prstGeom>
          <a:noFill/>
        </p:spPr>
        <p:txBody>
          <a:bodyPr wrap="square" rtlCol="0">
            <a:spAutoFit/>
          </a:bodyPr>
          <a:lstStyle/>
          <a:p>
            <a:r>
              <a:rPr lang="en-US" sz="5400" dirty="0"/>
              <a:t>                   CONCLUSION</a:t>
            </a:r>
          </a:p>
          <a:p>
            <a:endParaRPr lang="en-US" sz="5400" dirty="0"/>
          </a:p>
          <a:p>
            <a:r>
              <a:rPr lang="en-US" sz="2400" dirty="0"/>
              <a:t>Our project is an initiative to help poor </a:t>
            </a:r>
            <a:r>
              <a:rPr lang="en-US" sz="2400" dirty="0" err="1"/>
              <a:t>children.People</a:t>
            </a:r>
            <a:r>
              <a:rPr lang="en-US" sz="2400" dirty="0"/>
              <a:t> can donate amounts as per according to their wish and the donated amount will be collected by the volunteers to purchase essential accessories for children and also for providing them scholarships for their </a:t>
            </a:r>
            <a:r>
              <a:rPr lang="en-US" sz="2400" dirty="0" err="1"/>
              <a:t>education.People</a:t>
            </a:r>
            <a:r>
              <a:rPr lang="en-US" sz="2400" dirty="0"/>
              <a:t> can join hands with us.</a:t>
            </a:r>
          </a:p>
          <a:p>
            <a:r>
              <a:rPr lang="en-US" sz="2400" dirty="0"/>
              <a:t>                           We have created a user-friendly interface with our website that will enable both children and the people who wants to donate to access it </a:t>
            </a:r>
            <a:r>
              <a:rPr lang="en-US" sz="2400" dirty="0" err="1"/>
              <a:t>easily.The</a:t>
            </a:r>
            <a:r>
              <a:rPr lang="en-US" sz="2400" dirty="0"/>
              <a:t> contact </a:t>
            </a:r>
            <a:r>
              <a:rPr lang="en-US" sz="2400" dirty="0" err="1"/>
              <a:t>details,login</a:t>
            </a:r>
            <a:r>
              <a:rPr lang="en-US" sz="2400" dirty="0"/>
              <a:t> form </a:t>
            </a:r>
            <a:r>
              <a:rPr lang="en-US" sz="2400" dirty="0" err="1"/>
              <a:t>etc</a:t>
            </a:r>
            <a:r>
              <a:rPr lang="en-US" sz="2400" dirty="0"/>
              <a:t> are available on the website for any queries.</a:t>
            </a:r>
          </a:p>
          <a:p>
            <a:r>
              <a:rPr lang="en-US" sz="2400" dirty="0"/>
              <a:t>Sewa.com will help people in giving their contribution towards creating happier and healthier childhoods and this will result in overall development of the nation.</a:t>
            </a:r>
            <a:endParaRPr lang="en-IN" sz="2400" dirty="0"/>
          </a:p>
        </p:txBody>
      </p:sp>
    </p:spTree>
    <p:extLst>
      <p:ext uri="{BB962C8B-B14F-4D97-AF65-F5344CB8AC3E}">
        <p14:creationId xmlns:p14="http://schemas.microsoft.com/office/powerpoint/2010/main" val="33886218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37829A-D565-4BA0-AF74-BD733C370A80}"/>
              </a:ext>
            </a:extLst>
          </p:cNvPr>
          <p:cNvSpPr txBox="1"/>
          <p:nvPr/>
        </p:nvSpPr>
        <p:spPr>
          <a:xfrm>
            <a:off x="106532" y="124287"/>
            <a:ext cx="11958221" cy="8525411"/>
          </a:xfrm>
          <a:prstGeom prst="rect">
            <a:avLst/>
          </a:prstGeom>
          <a:noFill/>
        </p:spPr>
        <p:txBody>
          <a:bodyPr wrap="square" rtlCol="0">
            <a:spAutoFit/>
          </a:bodyPr>
          <a:lstStyle/>
          <a:p>
            <a:r>
              <a:rPr lang="en-US" sz="5400" dirty="0"/>
              <a:t>                       </a:t>
            </a:r>
            <a:r>
              <a:rPr lang="en-US" sz="5400" u="sng" dirty="0"/>
              <a:t>OUTLINE</a:t>
            </a:r>
          </a:p>
          <a:p>
            <a:pPr marL="571500" indent="-571500">
              <a:buFont typeface="Wingdings" panose="05000000000000000000" pitchFamily="2" charset="2"/>
              <a:buChar char="Ø"/>
            </a:pPr>
            <a:endParaRPr lang="en-US" sz="5400" u="sng" dirty="0"/>
          </a:p>
          <a:p>
            <a:pPr marL="571500" indent="-571500">
              <a:buFont typeface="Wingdings" panose="05000000000000000000" pitchFamily="2" charset="2"/>
              <a:buChar char="Ø"/>
            </a:pPr>
            <a:r>
              <a:rPr lang="en-US" sz="4000" dirty="0"/>
              <a:t>INTRODUCTION TO SEWA.COM</a:t>
            </a:r>
          </a:p>
          <a:p>
            <a:pPr marL="571500" indent="-571500">
              <a:buFont typeface="Wingdings" panose="05000000000000000000" pitchFamily="2" charset="2"/>
              <a:buChar char="Ø"/>
            </a:pPr>
            <a:r>
              <a:rPr lang="en-US" sz="4000" dirty="0"/>
              <a:t>OBJECTIVES</a:t>
            </a:r>
          </a:p>
          <a:p>
            <a:pPr marL="571500" indent="-571500">
              <a:buFont typeface="Wingdings" panose="05000000000000000000" pitchFamily="2" charset="2"/>
              <a:buChar char="Ø"/>
            </a:pPr>
            <a:r>
              <a:rPr lang="en-US" sz="4000" dirty="0"/>
              <a:t>SOFTWARE AND HARDWARE REQUIREMENTS</a:t>
            </a:r>
          </a:p>
          <a:p>
            <a:pPr marL="571500" indent="-571500">
              <a:buFont typeface="Wingdings" panose="05000000000000000000" pitchFamily="2" charset="2"/>
              <a:buChar char="Ø"/>
            </a:pPr>
            <a:r>
              <a:rPr lang="en-US" sz="4000" dirty="0"/>
              <a:t>TOOLS AND TECHNOLOGY USED</a:t>
            </a:r>
          </a:p>
          <a:p>
            <a:pPr marL="571500" indent="-571500">
              <a:buFont typeface="Wingdings" panose="05000000000000000000" pitchFamily="2" charset="2"/>
              <a:buChar char="Ø"/>
            </a:pPr>
            <a:r>
              <a:rPr lang="en-US" sz="4000" dirty="0"/>
              <a:t>HIGHLIGHTS</a:t>
            </a:r>
          </a:p>
          <a:p>
            <a:pPr marL="571500" indent="-571500">
              <a:buFont typeface="Wingdings" panose="05000000000000000000" pitchFamily="2" charset="2"/>
              <a:buChar char="Ø"/>
            </a:pPr>
            <a:r>
              <a:rPr lang="en-US" sz="4000" dirty="0"/>
              <a:t>WEBSITE OVERVIEW</a:t>
            </a:r>
          </a:p>
          <a:p>
            <a:pPr marL="571500" indent="-571500">
              <a:buFont typeface="Wingdings" panose="05000000000000000000" pitchFamily="2" charset="2"/>
              <a:buChar char="Ø"/>
            </a:pPr>
            <a:r>
              <a:rPr lang="en-US" sz="4000" dirty="0"/>
              <a:t>FUTURE GOAL OF OUR WEBSITE</a:t>
            </a:r>
          </a:p>
          <a:p>
            <a:pPr marL="571500" indent="-571500">
              <a:buFont typeface="Wingdings" panose="05000000000000000000" pitchFamily="2" charset="2"/>
              <a:buChar char="Ø"/>
            </a:pPr>
            <a:r>
              <a:rPr lang="en-US" sz="4000" dirty="0"/>
              <a:t>CONCLUSION</a:t>
            </a:r>
          </a:p>
          <a:p>
            <a:pPr marL="571500" indent="-571500">
              <a:buFont typeface="Wingdings" panose="05000000000000000000" pitchFamily="2" charset="2"/>
              <a:buChar char="Ø"/>
            </a:pPr>
            <a:endParaRPr lang="en-US" sz="4000" dirty="0"/>
          </a:p>
          <a:p>
            <a:pPr algn="ctr"/>
            <a:endParaRPr lang="en-US" sz="4000" dirty="0"/>
          </a:p>
          <a:p>
            <a:pPr marL="571500" indent="-571500" algn="ctr">
              <a:buFont typeface="Wingdings" panose="05000000000000000000" pitchFamily="2" charset="2"/>
              <a:buChar char="Ø"/>
            </a:pPr>
            <a:endParaRPr lang="en-IN" sz="4000" dirty="0"/>
          </a:p>
        </p:txBody>
      </p:sp>
      <p:pic>
        <p:nvPicPr>
          <p:cNvPr id="6" name="Picture 5">
            <a:extLst>
              <a:ext uri="{FF2B5EF4-FFF2-40B4-BE49-F238E27FC236}">
                <a16:creationId xmlns:a16="http://schemas.microsoft.com/office/drawing/2014/main" id="{B089B3D0-0B54-408A-89F1-CC58A43C8667}"/>
              </a:ext>
            </a:extLst>
          </p:cNvPr>
          <p:cNvPicPr>
            <a:picLocks noChangeAspect="1"/>
          </p:cNvPicPr>
          <p:nvPr/>
        </p:nvPicPr>
        <p:blipFill>
          <a:blip r:embed="rId2"/>
          <a:stretch>
            <a:fillRect/>
          </a:stretch>
        </p:blipFill>
        <p:spPr>
          <a:xfrm rot="929912">
            <a:off x="9086346" y="331962"/>
            <a:ext cx="2823891" cy="2493168"/>
          </a:xfrm>
          <a:prstGeom prst="rect">
            <a:avLst/>
          </a:prstGeom>
        </p:spPr>
      </p:pic>
      <p:pic>
        <p:nvPicPr>
          <p:cNvPr id="10" name="Picture 9">
            <a:extLst>
              <a:ext uri="{FF2B5EF4-FFF2-40B4-BE49-F238E27FC236}">
                <a16:creationId xmlns:a16="http://schemas.microsoft.com/office/drawing/2014/main" id="{16069381-F279-4095-9602-A360D101F58F}"/>
              </a:ext>
            </a:extLst>
          </p:cNvPr>
          <p:cNvPicPr>
            <a:picLocks noChangeAspect="1"/>
          </p:cNvPicPr>
          <p:nvPr/>
        </p:nvPicPr>
        <p:blipFill>
          <a:blip r:embed="rId3"/>
          <a:stretch>
            <a:fillRect/>
          </a:stretch>
        </p:blipFill>
        <p:spPr>
          <a:xfrm>
            <a:off x="8330959" y="4765345"/>
            <a:ext cx="3861041" cy="2092655"/>
          </a:xfrm>
          <a:prstGeom prst="rect">
            <a:avLst/>
          </a:prstGeom>
        </p:spPr>
      </p:pic>
    </p:spTree>
    <p:extLst>
      <p:ext uri="{BB962C8B-B14F-4D97-AF65-F5344CB8AC3E}">
        <p14:creationId xmlns:p14="http://schemas.microsoft.com/office/powerpoint/2010/main" val="38737730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BA2E33-1035-4B2D-A41B-645F1C492CF8}"/>
              </a:ext>
            </a:extLst>
          </p:cNvPr>
          <p:cNvSpPr txBox="1"/>
          <p:nvPr/>
        </p:nvSpPr>
        <p:spPr>
          <a:xfrm>
            <a:off x="514905" y="2210539"/>
            <a:ext cx="12162408" cy="1446550"/>
          </a:xfrm>
          <a:prstGeom prst="rect">
            <a:avLst/>
          </a:prstGeom>
          <a:noFill/>
        </p:spPr>
        <p:txBody>
          <a:bodyPr wrap="square" rtlCol="0">
            <a:spAutoFit/>
          </a:bodyPr>
          <a:lstStyle/>
          <a:p>
            <a:r>
              <a:rPr lang="en-US" sz="8800" dirty="0"/>
              <a:t>        THANKYOU</a:t>
            </a:r>
            <a:endParaRPr lang="en-IN" sz="8800" dirty="0"/>
          </a:p>
        </p:txBody>
      </p:sp>
      <p:pic>
        <p:nvPicPr>
          <p:cNvPr id="4" name="Picture 3">
            <a:extLst>
              <a:ext uri="{FF2B5EF4-FFF2-40B4-BE49-F238E27FC236}">
                <a16:creationId xmlns:a16="http://schemas.microsoft.com/office/drawing/2014/main" id="{AF785151-DF93-4514-9BB4-9F6A9225684C}"/>
              </a:ext>
            </a:extLst>
          </p:cNvPr>
          <p:cNvPicPr>
            <a:picLocks noChangeAspect="1"/>
          </p:cNvPicPr>
          <p:nvPr/>
        </p:nvPicPr>
        <p:blipFill>
          <a:blip r:embed="rId2"/>
          <a:stretch>
            <a:fillRect/>
          </a:stretch>
        </p:blipFill>
        <p:spPr>
          <a:xfrm>
            <a:off x="4653147" y="3657089"/>
            <a:ext cx="2619375" cy="1743075"/>
          </a:xfrm>
          <a:prstGeom prst="rect">
            <a:avLst/>
          </a:prstGeom>
        </p:spPr>
      </p:pic>
    </p:spTree>
    <p:extLst>
      <p:ext uri="{BB962C8B-B14F-4D97-AF65-F5344CB8AC3E}">
        <p14:creationId xmlns:p14="http://schemas.microsoft.com/office/powerpoint/2010/main" val="32084562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D1AB3-23B1-429F-B7E2-638039074514}"/>
              </a:ext>
            </a:extLst>
          </p:cNvPr>
          <p:cNvSpPr txBox="1"/>
          <p:nvPr/>
        </p:nvSpPr>
        <p:spPr>
          <a:xfrm>
            <a:off x="0" y="0"/>
            <a:ext cx="11931589" cy="7509748"/>
          </a:xfrm>
          <a:prstGeom prst="rect">
            <a:avLst/>
          </a:prstGeom>
          <a:noFill/>
        </p:spPr>
        <p:txBody>
          <a:bodyPr wrap="square" rtlCol="0">
            <a:spAutoFit/>
          </a:bodyPr>
          <a:lstStyle/>
          <a:p>
            <a:r>
              <a:rPr lang="en-US" dirty="0"/>
              <a:t>                                                          </a:t>
            </a:r>
            <a:r>
              <a:rPr lang="en-US" sz="5400" dirty="0"/>
              <a:t>INTODUCTION</a:t>
            </a:r>
          </a:p>
          <a:p>
            <a:endParaRPr lang="en-US" sz="2400" i="1" dirty="0"/>
          </a:p>
          <a:p>
            <a:r>
              <a:rPr lang="en-US" sz="2400" i="1" dirty="0"/>
              <a:t>“EDUCATION IS VERY IMPORTANT FOR US,AS IS HELPING CHILDREN”</a:t>
            </a:r>
          </a:p>
          <a:p>
            <a:r>
              <a:rPr lang="en-US" sz="2400" i="1" dirty="0"/>
              <a:t>                           </a:t>
            </a:r>
            <a:r>
              <a:rPr lang="en-US" sz="2400" dirty="0"/>
              <a:t>As the above statement states, children are future of the </a:t>
            </a:r>
            <a:r>
              <a:rPr lang="en-US" sz="2400" dirty="0" err="1"/>
              <a:t>NATION.So,this</a:t>
            </a:r>
            <a:r>
              <a:rPr lang="en-US" sz="2400" dirty="0"/>
              <a:t> is the aim of our website SEWA.COM to help the poor children.</a:t>
            </a:r>
          </a:p>
          <a:p>
            <a:endParaRPr lang="en-US" sz="2400" dirty="0"/>
          </a:p>
          <a:p>
            <a:r>
              <a:rPr lang="en-US" sz="2400" dirty="0" err="1"/>
              <a:t>Basically,Sewa.com</a:t>
            </a:r>
            <a:r>
              <a:rPr lang="en-US" sz="2400" dirty="0"/>
              <a:t> helps children in the following ways:</a:t>
            </a:r>
          </a:p>
          <a:p>
            <a:endParaRPr lang="en-US" sz="2400" dirty="0"/>
          </a:p>
          <a:p>
            <a:pPr marL="342900" indent="-342900">
              <a:buFont typeface="Wingdings" panose="05000000000000000000" pitchFamily="2" charset="2"/>
              <a:buChar char="q"/>
            </a:pPr>
            <a:r>
              <a:rPr lang="en-US" sz="2400" dirty="0"/>
              <a:t>By providing them </a:t>
            </a:r>
            <a:r>
              <a:rPr lang="en-US" sz="2400" dirty="0" err="1"/>
              <a:t>books,clothes</a:t>
            </a:r>
            <a:r>
              <a:rPr lang="en-US" sz="2400" dirty="0"/>
              <a:t> and medicines with the help of amount collected from donation.</a:t>
            </a:r>
          </a:p>
          <a:p>
            <a:pPr marL="342900" indent="-342900">
              <a:buFont typeface="Wingdings" panose="05000000000000000000" pitchFamily="2" charset="2"/>
              <a:buChar char="q"/>
            </a:pPr>
            <a:r>
              <a:rPr lang="en-US" sz="2400" dirty="0"/>
              <a:t>By providing them scholarships for their education.</a:t>
            </a:r>
          </a:p>
          <a:p>
            <a:pPr marL="342900" indent="-342900">
              <a:buFont typeface="Wingdings" panose="05000000000000000000" pitchFamily="2" charset="2"/>
              <a:buChar char="q"/>
            </a:pPr>
            <a:r>
              <a:rPr lang="en-US" sz="2400" dirty="0"/>
              <a:t>By ensuring their health and nutrition like-providing clean water for </a:t>
            </a:r>
            <a:r>
              <a:rPr lang="en-US" sz="2400" dirty="0" err="1"/>
              <a:t>drinking,regular</a:t>
            </a:r>
            <a:r>
              <a:rPr lang="en-US" sz="2400" dirty="0"/>
              <a:t> health checkups etc.</a:t>
            </a:r>
          </a:p>
          <a:p>
            <a:pPr marL="342900" indent="-342900">
              <a:buFont typeface="Wingdings" panose="05000000000000000000" pitchFamily="2" charset="2"/>
              <a:buChar char="q"/>
            </a:pPr>
            <a:r>
              <a:rPr lang="en-US" sz="2400" dirty="0"/>
              <a:t>By informing them about various </a:t>
            </a:r>
            <a:r>
              <a:rPr lang="en-US" sz="2400" dirty="0" err="1"/>
              <a:t>programmes</a:t>
            </a:r>
            <a:r>
              <a:rPr lang="en-US" sz="2400" dirty="0"/>
              <a:t> and schemes initiated by the government to help poor children.</a:t>
            </a:r>
          </a:p>
          <a:p>
            <a:pPr marL="342900" indent="-342900">
              <a:buFont typeface="Wingdings" panose="05000000000000000000" pitchFamily="2" charset="2"/>
              <a:buChar char="q"/>
            </a:pPr>
            <a:endParaRPr lang="en-US" sz="2400" dirty="0"/>
          </a:p>
          <a:p>
            <a:endParaRPr lang="en-US" sz="2400" i="1" dirty="0"/>
          </a:p>
          <a:p>
            <a:endParaRPr lang="en-US" sz="2000" dirty="0"/>
          </a:p>
          <a:p>
            <a:endParaRPr lang="en-IN" sz="2400" i="1" dirty="0"/>
          </a:p>
        </p:txBody>
      </p:sp>
    </p:spTree>
    <p:extLst>
      <p:ext uri="{BB962C8B-B14F-4D97-AF65-F5344CB8AC3E}">
        <p14:creationId xmlns:p14="http://schemas.microsoft.com/office/powerpoint/2010/main" val="26929719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BD90D-5BF8-4C7E-AFC3-82811D96F785}"/>
              </a:ext>
            </a:extLst>
          </p:cNvPr>
          <p:cNvSpPr txBox="1"/>
          <p:nvPr/>
        </p:nvSpPr>
        <p:spPr>
          <a:xfrm>
            <a:off x="97654" y="142043"/>
            <a:ext cx="12011488" cy="6832640"/>
          </a:xfrm>
          <a:prstGeom prst="rect">
            <a:avLst/>
          </a:prstGeom>
          <a:noFill/>
        </p:spPr>
        <p:txBody>
          <a:bodyPr wrap="square" rtlCol="0">
            <a:spAutoFit/>
          </a:bodyPr>
          <a:lstStyle/>
          <a:p>
            <a:r>
              <a:rPr lang="en-US" sz="5400" dirty="0"/>
              <a:t>                   OBJECTIVES</a:t>
            </a:r>
          </a:p>
          <a:p>
            <a:endParaRPr lang="en-US" sz="2400" dirty="0"/>
          </a:p>
          <a:p>
            <a:r>
              <a:rPr lang="en-IN" sz="2400" dirty="0"/>
              <a:t>The objectives of Sewa.com are-</a:t>
            </a:r>
          </a:p>
          <a:p>
            <a:endParaRPr lang="en-IN" sz="2400" dirty="0"/>
          </a:p>
          <a:p>
            <a:pPr marL="457200" indent="-457200">
              <a:buFont typeface="+mj-lt"/>
              <a:buAutoNum type="arabicPeriod"/>
            </a:pPr>
            <a:r>
              <a:rPr lang="en-IN" sz="2400" dirty="0"/>
              <a:t>To ensure education in poor section of society that will result in overall development of nation.</a:t>
            </a:r>
          </a:p>
          <a:p>
            <a:pPr marL="457200" indent="-457200">
              <a:buFont typeface="+mj-lt"/>
              <a:buAutoNum type="arabicPeriod"/>
            </a:pPr>
            <a:endParaRPr lang="en-IN" sz="2400" dirty="0"/>
          </a:p>
          <a:p>
            <a:pPr marL="457200" indent="-457200">
              <a:buFont typeface="+mj-lt"/>
              <a:buAutoNum type="arabicPeriod"/>
            </a:pPr>
            <a:r>
              <a:rPr lang="en-IN" sz="2400" dirty="0"/>
              <a:t>Giving poor children a better health.</a:t>
            </a:r>
          </a:p>
          <a:p>
            <a:pPr marL="457200" indent="-457200">
              <a:buFont typeface="+mj-lt"/>
              <a:buAutoNum type="arabicPeriod"/>
            </a:pPr>
            <a:endParaRPr lang="en-IN" sz="2400" dirty="0"/>
          </a:p>
          <a:p>
            <a:pPr marL="457200" indent="-457200">
              <a:buFont typeface="+mj-lt"/>
              <a:buAutoNum type="arabicPeriod"/>
            </a:pPr>
            <a:r>
              <a:rPr lang="en-IN" sz="2400" dirty="0"/>
              <a:t>Creating awareness about the government schemes and programmes.</a:t>
            </a:r>
          </a:p>
          <a:p>
            <a:pPr marL="457200" indent="-457200">
              <a:buFont typeface="+mj-lt"/>
              <a:buAutoNum type="arabicPeriod"/>
            </a:pPr>
            <a:endParaRPr lang="en-IN" sz="2400" dirty="0"/>
          </a:p>
          <a:p>
            <a:pPr marL="457200" indent="-457200">
              <a:buFont typeface="+mj-lt"/>
              <a:buAutoNum type="arabicPeriod"/>
            </a:pPr>
            <a:r>
              <a:rPr lang="en-IN" sz="2400" dirty="0"/>
              <a:t>Providing </a:t>
            </a:r>
            <a:r>
              <a:rPr lang="en-IN" sz="2400" dirty="0" err="1"/>
              <a:t>clothes,medicines</a:t>
            </a:r>
            <a:r>
              <a:rPr lang="en-IN" sz="2400" dirty="0"/>
              <a:t> and other essential accessories.</a:t>
            </a:r>
          </a:p>
          <a:p>
            <a:pPr marL="457200" indent="-457200">
              <a:buFont typeface="+mj-lt"/>
              <a:buAutoNum type="arabicPeriod"/>
            </a:pPr>
            <a:endParaRPr lang="en-IN" sz="2400" dirty="0"/>
          </a:p>
          <a:p>
            <a:pPr marL="457200" indent="-457200">
              <a:buFont typeface="+mj-lt"/>
              <a:buAutoNum type="arabicPeriod"/>
            </a:pPr>
            <a:endParaRPr lang="en-IN" sz="2400" dirty="0"/>
          </a:p>
          <a:p>
            <a:pPr marL="457200" indent="-457200">
              <a:buFont typeface="+mj-lt"/>
              <a:buAutoNum type="arabicPeriod"/>
            </a:pPr>
            <a:endParaRPr lang="en-IN" sz="2400" dirty="0"/>
          </a:p>
          <a:p>
            <a:pPr marL="457200" indent="-457200">
              <a:buFont typeface="+mj-lt"/>
              <a:buAutoNum type="arabicPeriod"/>
            </a:pPr>
            <a:endParaRPr lang="en-IN" sz="2400" dirty="0"/>
          </a:p>
          <a:p>
            <a:endParaRPr lang="en-IN" sz="2400" dirty="0"/>
          </a:p>
        </p:txBody>
      </p:sp>
      <p:pic>
        <p:nvPicPr>
          <p:cNvPr id="4" name="Picture 3">
            <a:extLst>
              <a:ext uri="{FF2B5EF4-FFF2-40B4-BE49-F238E27FC236}">
                <a16:creationId xmlns:a16="http://schemas.microsoft.com/office/drawing/2014/main" id="{EC009247-7767-4CC1-AFE9-761D930FAFAB}"/>
              </a:ext>
            </a:extLst>
          </p:cNvPr>
          <p:cNvPicPr>
            <a:picLocks noChangeAspect="1"/>
          </p:cNvPicPr>
          <p:nvPr/>
        </p:nvPicPr>
        <p:blipFill>
          <a:blip r:embed="rId2"/>
          <a:stretch>
            <a:fillRect/>
          </a:stretch>
        </p:blipFill>
        <p:spPr>
          <a:xfrm>
            <a:off x="0" y="5138988"/>
            <a:ext cx="12192000" cy="1719012"/>
          </a:xfrm>
          <a:prstGeom prst="rect">
            <a:avLst/>
          </a:prstGeom>
        </p:spPr>
      </p:pic>
    </p:spTree>
    <p:extLst>
      <p:ext uri="{BB962C8B-B14F-4D97-AF65-F5344CB8AC3E}">
        <p14:creationId xmlns:p14="http://schemas.microsoft.com/office/powerpoint/2010/main" val="24476441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06C715-1C6A-4366-88D8-6D32C3CD77E3}"/>
              </a:ext>
            </a:extLst>
          </p:cNvPr>
          <p:cNvSpPr txBox="1"/>
          <p:nvPr/>
        </p:nvSpPr>
        <p:spPr>
          <a:xfrm>
            <a:off x="97654" y="186431"/>
            <a:ext cx="12002610" cy="4431983"/>
          </a:xfrm>
          <a:prstGeom prst="rect">
            <a:avLst/>
          </a:prstGeom>
          <a:noFill/>
        </p:spPr>
        <p:txBody>
          <a:bodyPr wrap="square" rtlCol="0">
            <a:spAutoFit/>
          </a:bodyPr>
          <a:lstStyle/>
          <a:p>
            <a:r>
              <a:rPr lang="en-US" sz="4800" dirty="0"/>
              <a:t>      SOFTWARE AND HARDWARE REQUIREMENTS</a:t>
            </a:r>
          </a:p>
          <a:p>
            <a:endParaRPr lang="en-US" sz="4800" dirty="0"/>
          </a:p>
          <a:p>
            <a:pPr marL="571500" indent="-571500">
              <a:buFont typeface="Wingdings" panose="05000000000000000000" pitchFamily="2" charset="2"/>
              <a:buChar char="v"/>
            </a:pPr>
            <a:r>
              <a:rPr lang="en-US" sz="3600" dirty="0"/>
              <a:t>SOFTWARE REQUIREMENTS-</a:t>
            </a:r>
          </a:p>
          <a:p>
            <a:endParaRPr lang="en-US" sz="4800" dirty="0"/>
          </a:p>
          <a:p>
            <a:endParaRPr lang="en-IN" sz="5400" dirty="0"/>
          </a:p>
        </p:txBody>
      </p:sp>
      <p:graphicFrame>
        <p:nvGraphicFramePr>
          <p:cNvPr id="4" name="Table 4">
            <a:extLst>
              <a:ext uri="{FF2B5EF4-FFF2-40B4-BE49-F238E27FC236}">
                <a16:creationId xmlns:a16="http://schemas.microsoft.com/office/drawing/2014/main" id="{89C4F07F-311B-4BFD-9133-9C1C10F1E5A9}"/>
              </a:ext>
            </a:extLst>
          </p:cNvPr>
          <p:cNvGraphicFramePr>
            <a:graphicFrameLocks noGrp="1"/>
          </p:cNvGraphicFramePr>
          <p:nvPr>
            <p:extLst>
              <p:ext uri="{D42A27DB-BD31-4B8C-83A1-F6EECF244321}">
                <p14:modId xmlns:p14="http://schemas.microsoft.com/office/powerpoint/2010/main" val="777125001"/>
              </p:ext>
            </p:extLst>
          </p:nvPr>
        </p:nvGraphicFramePr>
        <p:xfrm>
          <a:off x="91736" y="3429000"/>
          <a:ext cx="10570346" cy="2613640"/>
        </p:xfrm>
        <a:graphic>
          <a:graphicData uri="http://schemas.openxmlformats.org/drawingml/2006/table">
            <a:tbl>
              <a:tblPr firstRow="1" bandRow="1">
                <a:tableStyleId>{5C22544A-7EE6-4342-B048-85BDC9FD1C3A}</a:tableStyleId>
              </a:tblPr>
              <a:tblGrid>
                <a:gridCol w="5285173">
                  <a:extLst>
                    <a:ext uri="{9D8B030D-6E8A-4147-A177-3AD203B41FA5}">
                      <a16:colId xmlns:a16="http://schemas.microsoft.com/office/drawing/2014/main" val="2492666191"/>
                    </a:ext>
                  </a:extLst>
                </a:gridCol>
                <a:gridCol w="5285173">
                  <a:extLst>
                    <a:ext uri="{9D8B030D-6E8A-4147-A177-3AD203B41FA5}">
                      <a16:colId xmlns:a16="http://schemas.microsoft.com/office/drawing/2014/main" val="2166884797"/>
                    </a:ext>
                  </a:extLst>
                </a:gridCol>
              </a:tblGrid>
              <a:tr h="653410">
                <a:tc>
                  <a:txBody>
                    <a:bodyPr/>
                    <a:lstStyle/>
                    <a:p>
                      <a:r>
                        <a:rPr lang="en-US" dirty="0"/>
                        <a:t>NAME OF COMPONENT</a:t>
                      </a:r>
                      <a:endParaRPr lang="en-IN" dirty="0"/>
                    </a:p>
                  </a:txBody>
                  <a:tcPr/>
                </a:tc>
                <a:tc>
                  <a:txBody>
                    <a:bodyPr/>
                    <a:lstStyle/>
                    <a:p>
                      <a:r>
                        <a:rPr lang="en-US" dirty="0"/>
                        <a:t>SPECIFICATION</a:t>
                      </a:r>
                      <a:endParaRPr lang="en-IN" dirty="0"/>
                    </a:p>
                  </a:txBody>
                  <a:tcPr/>
                </a:tc>
                <a:extLst>
                  <a:ext uri="{0D108BD9-81ED-4DB2-BD59-A6C34878D82A}">
                    <a16:rowId xmlns:a16="http://schemas.microsoft.com/office/drawing/2014/main" val="2531922386"/>
                  </a:ext>
                </a:extLst>
              </a:tr>
              <a:tr h="653410">
                <a:tc>
                  <a:txBody>
                    <a:bodyPr/>
                    <a:lstStyle/>
                    <a:p>
                      <a:r>
                        <a:rPr lang="en-US" dirty="0"/>
                        <a:t>Operating system</a:t>
                      </a:r>
                    </a:p>
                    <a:p>
                      <a:endParaRPr lang="en-IN" dirty="0"/>
                    </a:p>
                  </a:txBody>
                  <a:tcPr/>
                </a:tc>
                <a:tc>
                  <a:txBody>
                    <a:bodyPr/>
                    <a:lstStyle/>
                    <a:p>
                      <a:r>
                        <a:rPr lang="en-US" dirty="0"/>
                        <a:t>Windows Operating System/Linux/Mac OS</a:t>
                      </a:r>
                      <a:endParaRPr lang="en-IN" dirty="0"/>
                    </a:p>
                  </a:txBody>
                  <a:tcPr/>
                </a:tc>
                <a:extLst>
                  <a:ext uri="{0D108BD9-81ED-4DB2-BD59-A6C34878D82A}">
                    <a16:rowId xmlns:a16="http://schemas.microsoft.com/office/drawing/2014/main" val="1792199881"/>
                  </a:ext>
                </a:extLst>
              </a:tr>
              <a:tr h="653410">
                <a:tc>
                  <a:txBody>
                    <a:bodyPr/>
                    <a:lstStyle/>
                    <a:p>
                      <a:r>
                        <a:rPr lang="en-US" dirty="0"/>
                        <a:t>Environment</a:t>
                      </a:r>
                      <a:endParaRPr lang="en-IN" dirty="0"/>
                    </a:p>
                  </a:txBody>
                  <a:tcPr/>
                </a:tc>
                <a:tc>
                  <a:txBody>
                    <a:bodyPr/>
                    <a:lstStyle/>
                    <a:p>
                      <a:r>
                        <a:rPr lang="en-US" dirty="0" err="1"/>
                        <a:t>ATOM,Google</a:t>
                      </a:r>
                      <a:r>
                        <a:rPr lang="en-US" dirty="0"/>
                        <a:t> Chrome</a:t>
                      </a:r>
                      <a:endParaRPr lang="en-IN" dirty="0"/>
                    </a:p>
                  </a:txBody>
                  <a:tcPr/>
                </a:tc>
                <a:extLst>
                  <a:ext uri="{0D108BD9-81ED-4DB2-BD59-A6C34878D82A}">
                    <a16:rowId xmlns:a16="http://schemas.microsoft.com/office/drawing/2014/main" val="423220412"/>
                  </a:ext>
                </a:extLst>
              </a:tr>
              <a:tr h="653410">
                <a:tc>
                  <a:txBody>
                    <a:bodyPr/>
                    <a:lstStyle/>
                    <a:p>
                      <a:r>
                        <a:rPr lang="en-US" dirty="0"/>
                        <a:t>Net Framework</a:t>
                      </a:r>
                      <a:endParaRPr lang="en-IN" dirty="0"/>
                    </a:p>
                  </a:txBody>
                  <a:tcPr/>
                </a:tc>
                <a:tc>
                  <a:txBody>
                    <a:bodyPr/>
                    <a:lstStyle/>
                    <a:p>
                      <a:r>
                        <a:rPr lang="en-US" dirty="0"/>
                        <a:t>Version 4.5</a:t>
                      </a:r>
                      <a:endParaRPr lang="en-IN" dirty="0"/>
                    </a:p>
                  </a:txBody>
                  <a:tcPr/>
                </a:tc>
                <a:extLst>
                  <a:ext uri="{0D108BD9-81ED-4DB2-BD59-A6C34878D82A}">
                    <a16:rowId xmlns:a16="http://schemas.microsoft.com/office/drawing/2014/main" val="1013764494"/>
                  </a:ext>
                </a:extLst>
              </a:tr>
            </a:tbl>
          </a:graphicData>
        </a:graphic>
      </p:graphicFrame>
    </p:spTree>
    <p:extLst>
      <p:ext uri="{BB962C8B-B14F-4D97-AF65-F5344CB8AC3E}">
        <p14:creationId xmlns:p14="http://schemas.microsoft.com/office/powerpoint/2010/main" val="12334207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BFA2C1-9706-4A33-B764-07A30C738145}"/>
              </a:ext>
            </a:extLst>
          </p:cNvPr>
          <p:cNvSpPr txBox="1"/>
          <p:nvPr/>
        </p:nvSpPr>
        <p:spPr>
          <a:xfrm>
            <a:off x="133165" y="248575"/>
            <a:ext cx="11958221" cy="1200329"/>
          </a:xfrm>
          <a:prstGeom prst="rect">
            <a:avLst/>
          </a:prstGeom>
          <a:noFill/>
        </p:spPr>
        <p:txBody>
          <a:bodyPr wrap="square" rtlCol="0">
            <a:spAutoFit/>
          </a:bodyPr>
          <a:lstStyle/>
          <a:p>
            <a:pPr marL="571500" indent="-571500">
              <a:buFont typeface="Wingdings" panose="05000000000000000000" pitchFamily="2" charset="2"/>
              <a:buChar char="v"/>
            </a:pPr>
            <a:r>
              <a:rPr lang="en-US" sz="3600" dirty="0"/>
              <a:t>HARDWARE REQUIREMENTS-</a:t>
            </a:r>
          </a:p>
          <a:p>
            <a:pPr marL="571500" indent="-571500">
              <a:buFont typeface="Wingdings" panose="05000000000000000000" pitchFamily="2" charset="2"/>
              <a:buChar char="v"/>
            </a:pPr>
            <a:endParaRPr lang="en-IN" sz="3600" dirty="0"/>
          </a:p>
        </p:txBody>
      </p:sp>
      <p:graphicFrame>
        <p:nvGraphicFramePr>
          <p:cNvPr id="6" name="Table 6">
            <a:extLst>
              <a:ext uri="{FF2B5EF4-FFF2-40B4-BE49-F238E27FC236}">
                <a16:creationId xmlns:a16="http://schemas.microsoft.com/office/drawing/2014/main" id="{0DE285F6-A6B7-4281-9590-4D8763B64742}"/>
              </a:ext>
            </a:extLst>
          </p:cNvPr>
          <p:cNvGraphicFramePr>
            <a:graphicFrameLocks noGrp="1"/>
          </p:cNvGraphicFramePr>
          <p:nvPr>
            <p:extLst>
              <p:ext uri="{D42A27DB-BD31-4B8C-83A1-F6EECF244321}">
                <p14:modId xmlns:p14="http://schemas.microsoft.com/office/powerpoint/2010/main" val="3681182141"/>
              </p:ext>
            </p:extLst>
          </p:nvPr>
        </p:nvGraphicFramePr>
        <p:xfrm>
          <a:off x="133165" y="1305016"/>
          <a:ext cx="11477842" cy="3095628"/>
        </p:xfrm>
        <a:graphic>
          <a:graphicData uri="http://schemas.openxmlformats.org/drawingml/2006/table">
            <a:tbl>
              <a:tblPr firstRow="1" bandRow="1">
                <a:tableStyleId>{5C22544A-7EE6-4342-B048-85BDC9FD1C3A}</a:tableStyleId>
              </a:tblPr>
              <a:tblGrid>
                <a:gridCol w="5738921">
                  <a:extLst>
                    <a:ext uri="{9D8B030D-6E8A-4147-A177-3AD203B41FA5}">
                      <a16:colId xmlns:a16="http://schemas.microsoft.com/office/drawing/2014/main" val="989039846"/>
                    </a:ext>
                  </a:extLst>
                </a:gridCol>
                <a:gridCol w="5738921">
                  <a:extLst>
                    <a:ext uri="{9D8B030D-6E8A-4147-A177-3AD203B41FA5}">
                      <a16:colId xmlns:a16="http://schemas.microsoft.com/office/drawing/2014/main" val="724392424"/>
                    </a:ext>
                  </a:extLst>
                </a:gridCol>
              </a:tblGrid>
              <a:tr h="515938">
                <a:tc>
                  <a:txBody>
                    <a:bodyPr/>
                    <a:lstStyle/>
                    <a:p>
                      <a:r>
                        <a:rPr lang="en-US" dirty="0"/>
                        <a:t>NAME OF COMPONENT</a:t>
                      </a:r>
                      <a:endParaRPr lang="en-IN" dirty="0"/>
                    </a:p>
                  </a:txBody>
                  <a:tcPr/>
                </a:tc>
                <a:tc>
                  <a:txBody>
                    <a:bodyPr/>
                    <a:lstStyle/>
                    <a:p>
                      <a:r>
                        <a:rPr lang="en-US" dirty="0"/>
                        <a:t>SPECIFICATION</a:t>
                      </a:r>
                      <a:endParaRPr lang="en-IN" dirty="0"/>
                    </a:p>
                  </a:txBody>
                  <a:tcPr/>
                </a:tc>
                <a:extLst>
                  <a:ext uri="{0D108BD9-81ED-4DB2-BD59-A6C34878D82A}">
                    <a16:rowId xmlns:a16="http://schemas.microsoft.com/office/drawing/2014/main" val="4026417375"/>
                  </a:ext>
                </a:extLst>
              </a:tr>
              <a:tr h="515938">
                <a:tc>
                  <a:txBody>
                    <a:bodyPr/>
                    <a:lstStyle/>
                    <a:p>
                      <a:r>
                        <a:rPr lang="en-US" dirty="0"/>
                        <a:t>Processor</a:t>
                      </a:r>
                      <a:endParaRPr lang="en-IN" dirty="0"/>
                    </a:p>
                  </a:txBody>
                  <a:tcPr/>
                </a:tc>
                <a:tc>
                  <a:txBody>
                    <a:bodyPr/>
                    <a:lstStyle/>
                    <a:p>
                      <a:r>
                        <a:rPr lang="en-US" dirty="0"/>
                        <a:t>Intel core i3 or equivalent</a:t>
                      </a:r>
                      <a:endParaRPr lang="en-IN" dirty="0"/>
                    </a:p>
                  </a:txBody>
                  <a:tcPr/>
                </a:tc>
                <a:extLst>
                  <a:ext uri="{0D108BD9-81ED-4DB2-BD59-A6C34878D82A}">
                    <a16:rowId xmlns:a16="http://schemas.microsoft.com/office/drawing/2014/main" val="3177997993"/>
                  </a:ext>
                </a:extLst>
              </a:tr>
              <a:tr h="515938">
                <a:tc>
                  <a:txBody>
                    <a:bodyPr/>
                    <a:lstStyle/>
                    <a:p>
                      <a:r>
                        <a:rPr lang="en-US" dirty="0"/>
                        <a:t>Memory</a:t>
                      </a:r>
                      <a:endParaRPr lang="en-IN" dirty="0"/>
                    </a:p>
                  </a:txBody>
                  <a:tcPr/>
                </a:tc>
                <a:tc>
                  <a:txBody>
                    <a:bodyPr/>
                    <a:lstStyle/>
                    <a:p>
                      <a:r>
                        <a:rPr lang="en-US" dirty="0"/>
                        <a:t>2GB</a:t>
                      </a:r>
                      <a:endParaRPr lang="en-IN" dirty="0"/>
                    </a:p>
                  </a:txBody>
                  <a:tcPr/>
                </a:tc>
                <a:extLst>
                  <a:ext uri="{0D108BD9-81ED-4DB2-BD59-A6C34878D82A}">
                    <a16:rowId xmlns:a16="http://schemas.microsoft.com/office/drawing/2014/main" val="736324939"/>
                  </a:ext>
                </a:extLst>
              </a:tr>
              <a:tr h="515938">
                <a:tc>
                  <a:txBody>
                    <a:bodyPr/>
                    <a:lstStyle/>
                    <a:p>
                      <a:r>
                        <a:rPr lang="en-US" dirty="0"/>
                        <a:t>Disk Space</a:t>
                      </a:r>
                      <a:endParaRPr lang="en-IN" dirty="0"/>
                    </a:p>
                  </a:txBody>
                  <a:tcPr/>
                </a:tc>
                <a:tc>
                  <a:txBody>
                    <a:bodyPr/>
                    <a:lstStyle/>
                    <a:p>
                      <a:r>
                        <a:rPr lang="en-US" dirty="0"/>
                        <a:t>500MB of free disk space</a:t>
                      </a:r>
                      <a:endParaRPr lang="en-IN" dirty="0"/>
                    </a:p>
                  </a:txBody>
                  <a:tcPr/>
                </a:tc>
                <a:extLst>
                  <a:ext uri="{0D108BD9-81ED-4DB2-BD59-A6C34878D82A}">
                    <a16:rowId xmlns:a16="http://schemas.microsoft.com/office/drawing/2014/main" val="1594475473"/>
                  </a:ext>
                </a:extLst>
              </a:tr>
              <a:tr h="515938">
                <a:tc>
                  <a:txBody>
                    <a:bodyPr/>
                    <a:lstStyle/>
                    <a:p>
                      <a:r>
                        <a:rPr lang="en-US" dirty="0"/>
                        <a:t>Video Card</a:t>
                      </a:r>
                      <a:endParaRPr lang="en-IN" dirty="0"/>
                    </a:p>
                  </a:txBody>
                  <a:tcPr/>
                </a:tc>
                <a:tc>
                  <a:txBody>
                    <a:bodyPr/>
                    <a:lstStyle/>
                    <a:p>
                      <a:r>
                        <a:rPr lang="en-US" dirty="0"/>
                        <a:t>Integrated graphics</a:t>
                      </a:r>
                      <a:endParaRPr lang="en-IN" dirty="0"/>
                    </a:p>
                  </a:txBody>
                  <a:tcPr/>
                </a:tc>
                <a:extLst>
                  <a:ext uri="{0D108BD9-81ED-4DB2-BD59-A6C34878D82A}">
                    <a16:rowId xmlns:a16="http://schemas.microsoft.com/office/drawing/2014/main" val="462202617"/>
                  </a:ext>
                </a:extLst>
              </a:tr>
              <a:tr h="515938">
                <a:tc>
                  <a:txBody>
                    <a:bodyPr/>
                    <a:lstStyle/>
                    <a:p>
                      <a:r>
                        <a:rPr lang="en-US" dirty="0"/>
                        <a:t>Processor speed</a:t>
                      </a:r>
                      <a:endParaRPr lang="en-IN" dirty="0"/>
                    </a:p>
                  </a:txBody>
                  <a:tcPr/>
                </a:tc>
                <a:tc>
                  <a:txBody>
                    <a:bodyPr/>
                    <a:lstStyle/>
                    <a:p>
                      <a:r>
                        <a:rPr lang="en-US" dirty="0"/>
                        <a:t>1GHZ or more</a:t>
                      </a:r>
                      <a:endParaRPr lang="en-IN" dirty="0"/>
                    </a:p>
                  </a:txBody>
                  <a:tcPr/>
                </a:tc>
                <a:extLst>
                  <a:ext uri="{0D108BD9-81ED-4DB2-BD59-A6C34878D82A}">
                    <a16:rowId xmlns:a16="http://schemas.microsoft.com/office/drawing/2014/main" val="2279345371"/>
                  </a:ext>
                </a:extLst>
              </a:tr>
            </a:tbl>
          </a:graphicData>
        </a:graphic>
      </p:graphicFrame>
    </p:spTree>
    <p:extLst>
      <p:ext uri="{BB962C8B-B14F-4D97-AF65-F5344CB8AC3E}">
        <p14:creationId xmlns:p14="http://schemas.microsoft.com/office/powerpoint/2010/main" val="33521328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1C787-F0AA-4925-9F7C-FA37F136FC15}"/>
              </a:ext>
            </a:extLst>
          </p:cNvPr>
          <p:cNvSpPr txBox="1"/>
          <p:nvPr/>
        </p:nvSpPr>
        <p:spPr>
          <a:xfrm>
            <a:off x="115410" y="239697"/>
            <a:ext cx="11896077" cy="1754326"/>
          </a:xfrm>
          <a:prstGeom prst="rect">
            <a:avLst/>
          </a:prstGeom>
          <a:noFill/>
        </p:spPr>
        <p:txBody>
          <a:bodyPr wrap="square" rtlCol="0">
            <a:spAutoFit/>
          </a:bodyPr>
          <a:lstStyle/>
          <a:p>
            <a:r>
              <a:rPr lang="en-US" sz="5400" dirty="0"/>
              <a:t>TOOLS USED-</a:t>
            </a:r>
          </a:p>
          <a:p>
            <a:endParaRPr lang="en-IN" sz="5400" dirty="0"/>
          </a:p>
        </p:txBody>
      </p:sp>
      <p:pic>
        <p:nvPicPr>
          <p:cNvPr id="4" name="Picture 3">
            <a:extLst>
              <a:ext uri="{FF2B5EF4-FFF2-40B4-BE49-F238E27FC236}">
                <a16:creationId xmlns:a16="http://schemas.microsoft.com/office/drawing/2014/main" id="{C1CB98E4-DE2F-4F56-9611-49BFCB62B515}"/>
              </a:ext>
            </a:extLst>
          </p:cNvPr>
          <p:cNvPicPr>
            <a:picLocks noChangeAspect="1"/>
          </p:cNvPicPr>
          <p:nvPr/>
        </p:nvPicPr>
        <p:blipFill rotWithShape="1">
          <a:blip r:embed="rId2"/>
          <a:srcRect t="16439" b="11197"/>
          <a:stretch/>
        </p:blipFill>
        <p:spPr>
          <a:xfrm>
            <a:off x="0" y="1353844"/>
            <a:ext cx="12192000" cy="4962618"/>
          </a:xfrm>
          <a:prstGeom prst="rect">
            <a:avLst/>
          </a:prstGeom>
        </p:spPr>
      </p:pic>
    </p:spTree>
    <p:extLst>
      <p:ext uri="{BB962C8B-B14F-4D97-AF65-F5344CB8AC3E}">
        <p14:creationId xmlns:p14="http://schemas.microsoft.com/office/powerpoint/2010/main" val="3287179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A89203-CE55-41FB-AEE5-D447D0F2444A}"/>
              </a:ext>
            </a:extLst>
          </p:cNvPr>
          <p:cNvSpPr txBox="1"/>
          <p:nvPr/>
        </p:nvSpPr>
        <p:spPr>
          <a:xfrm>
            <a:off x="79899" y="266330"/>
            <a:ext cx="12029243" cy="5909310"/>
          </a:xfrm>
          <a:prstGeom prst="rect">
            <a:avLst/>
          </a:prstGeom>
          <a:noFill/>
        </p:spPr>
        <p:txBody>
          <a:bodyPr wrap="square" rtlCol="0">
            <a:spAutoFit/>
          </a:bodyPr>
          <a:lstStyle/>
          <a:p>
            <a:r>
              <a:rPr lang="en-US" sz="5400" dirty="0"/>
              <a:t>TECHNOLOGY USED-</a:t>
            </a:r>
          </a:p>
          <a:p>
            <a:endParaRPr lang="en-US" sz="5400" dirty="0"/>
          </a:p>
          <a:p>
            <a:pPr marL="685800" indent="-685800">
              <a:buFont typeface="Wingdings" panose="05000000000000000000" pitchFamily="2" charset="2"/>
              <a:buChar char="ü"/>
            </a:pPr>
            <a:r>
              <a:rPr lang="en-US" sz="5400" dirty="0"/>
              <a:t>HTML</a:t>
            </a:r>
          </a:p>
          <a:p>
            <a:pPr marL="685800" indent="-685800">
              <a:buFont typeface="Wingdings" panose="05000000000000000000" pitchFamily="2" charset="2"/>
              <a:buChar char="ü"/>
            </a:pPr>
            <a:r>
              <a:rPr lang="en-US" sz="5400" dirty="0"/>
              <a:t>CSS</a:t>
            </a:r>
          </a:p>
          <a:p>
            <a:pPr marL="685800" indent="-685800">
              <a:buFont typeface="Wingdings" panose="05000000000000000000" pitchFamily="2" charset="2"/>
              <a:buChar char="ü"/>
            </a:pPr>
            <a:r>
              <a:rPr lang="en-US" sz="5400" dirty="0"/>
              <a:t>JAVASCRIPT</a:t>
            </a:r>
          </a:p>
          <a:p>
            <a:pPr marL="685800" indent="-685800">
              <a:buFont typeface="Wingdings" panose="05000000000000000000" pitchFamily="2" charset="2"/>
              <a:buChar char="ü"/>
            </a:pPr>
            <a:r>
              <a:rPr lang="en-US" sz="5400" dirty="0"/>
              <a:t>BOOTSTRAP</a:t>
            </a:r>
          </a:p>
          <a:p>
            <a:pPr marL="685800" indent="-685800">
              <a:buFont typeface="Wingdings" panose="05000000000000000000" pitchFamily="2" charset="2"/>
              <a:buChar char="ü"/>
            </a:pPr>
            <a:r>
              <a:rPr lang="en-US" sz="5400" dirty="0" err="1"/>
              <a:t>jQUERY</a:t>
            </a:r>
            <a:endParaRPr lang="en-IN" sz="5400" dirty="0"/>
          </a:p>
        </p:txBody>
      </p:sp>
      <p:pic>
        <p:nvPicPr>
          <p:cNvPr id="4" name="Picture 3">
            <a:extLst>
              <a:ext uri="{FF2B5EF4-FFF2-40B4-BE49-F238E27FC236}">
                <a16:creationId xmlns:a16="http://schemas.microsoft.com/office/drawing/2014/main" id="{FFA6A217-9B29-4A4B-9AD0-0568C4A81478}"/>
              </a:ext>
            </a:extLst>
          </p:cNvPr>
          <p:cNvPicPr>
            <a:picLocks noChangeAspect="1"/>
          </p:cNvPicPr>
          <p:nvPr/>
        </p:nvPicPr>
        <p:blipFill>
          <a:blip r:embed="rId2"/>
          <a:stretch>
            <a:fillRect/>
          </a:stretch>
        </p:blipFill>
        <p:spPr>
          <a:xfrm>
            <a:off x="6532484" y="1487119"/>
            <a:ext cx="5390226" cy="4854266"/>
          </a:xfrm>
          <a:prstGeom prst="rect">
            <a:avLst/>
          </a:prstGeom>
        </p:spPr>
      </p:pic>
    </p:spTree>
    <p:extLst>
      <p:ext uri="{BB962C8B-B14F-4D97-AF65-F5344CB8AC3E}">
        <p14:creationId xmlns:p14="http://schemas.microsoft.com/office/powerpoint/2010/main" val="26267574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863728-9A66-438F-9BA8-A22C671CEC89}"/>
              </a:ext>
            </a:extLst>
          </p:cNvPr>
          <p:cNvSpPr txBox="1"/>
          <p:nvPr/>
        </p:nvSpPr>
        <p:spPr>
          <a:xfrm>
            <a:off x="0" y="159798"/>
            <a:ext cx="11940466" cy="6555641"/>
          </a:xfrm>
          <a:prstGeom prst="rect">
            <a:avLst/>
          </a:prstGeom>
          <a:noFill/>
        </p:spPr>
        <p:txBody>
          <a:bodyPr wrap="square" rtlCol="0">
            <a:spAutoFit/>
          </a:bodyPr>
          <a:lstStyle/>
          <a:p>
            <a:r>
              <a:rPr lang="en-US" sz="3600" dirty="0"/>
              <a:t>USE OF HTML-</a:t>
            </a:r>
          </a:p>
          <a:p>
            <a:r>
              <a:rPr lang="en-US" sz="2400" b="0" i="0" dirty="0">
                <a:effectLst/>
                <a:latin typeface="arial" panose="020B0604020202020204" pitchFamily="34" charset="0"/>
              </a:rPr>
              <a:t>HTML (</a:t>
            </a:r>
            <a:r>
              <a:rPr lang="en-US" sz="2400" b="1" i="0" dirty="0">
                <a:effectLst/>
                <a:latin typeface="arial" panose="020B0604020202020204" pitchFamily="34" charset="0"/>
              </a:rPr>
              <a:t>H</a:t>
            </a:r>
            <a:r>
              <a:rPr lang="en-US" sz="2400" b="0" i="0" dirty="0">
                <a:effectLst/>
                <a:latin typeface="arial" panose="020B0604020202020204" pitchFamily="34" charset="0"/>
              </a:rPr>
              <a:t>yper</a:t>
            </a:r>
            <a:r>
              <a:rPr lang="en-US" sz="2400" b="1" i="0" dirty="0">
                <a:effectLst/>
                <a:latin typeface="arial" panose="020B0604020202020204" pitchFamily="34" charset="0"/>
              </a:rPr>
              <a:t>t</a:t>
            </a:r>
            <a:r>
              <a:rPr lang="en-US" sz="2400" b="0" i="0" dirty="0">
                <a:effectLst/>
                <a:latin typeface="arial" panose="020B0604020202020204" pitchFamily="34" charset="0"/>
              </a:rPr>
              <a:t>ext </a:t>
            </a:r>
            <a:r>
              <a:rPr lang="en-US" sz="2400" b="1" i="0" dirty="0">
                <a:effectLst/>
                <a:latin typeface="arial" panose="020B0604020202020204" pitchFamily="34" charset="0"/>
              </a:rPr>
              <a:t>M</a:t>
            </a:r>
            <a:r>
              <a:rPr lang="en-US" sz="2400" b="0" i="0" dirty="0">
                <a:effectLst/>
                <a:latin typeface="arial" panose="020B0604020202020204" pitchFamily="34" charset="0"/>
              </a:rPr>
              <a:t>arkup </a:t>
            </a:r>
            <a:r>
              <a:rPr lang="en-US" sz="2400" b="1" i="0" dirty="0">
                <a:effectLst/>
                <a:latin typeface="arial" panose="020B0604020202020204" pitchFamily="34" charset="0"/>
              </a:rPr>
              <a:t>L</a:t>
            </a:r>
            <a:r>
              <a:rPr lang="en-US" sz="2400" b="0" i="0" dirty="0">
                <a:effectLst/>
                <a:latin typeface="arial" panose="020B0604020202020204" pitchFamily="34" charset="0"/>
              </a:rPr>
              <a:t>anguage) is the code that is used to structure a web page and its content.</a:t>
            </a:r>
          </a:p>
          <a:p>
            <a:r>
              <a:rPr lang="en-US" sz="2400" b="0" i="0" dirty="0">
                <a:effectLst/>
                <a:latin typeface="arial" panose="020B0604020202020204" pitchFamily="34" charset="0"/>
              </a:rPr>
              <a:t> For example, content could be structured within a set of paragraphs, a list of bulleted points, or using images and data tables. </a:t>
            </a:r>
          </a:p>
          <a:p>
            <a:r>
              <a:rPr lang="en-US" sz="2400" b="0" i="0" dirty="0">
                <a:solidFill>
                  <a:srgbClr val="202122"/>
                </a:solidFill>
                <a:effectLst/>
                <a:latin typeface="Arial" panose="020B0604020202020204" pitchFamily="34" charset="0"/>
              </a:rPr>
              <a:t> </a:t>
            </a:r>
            <a:r>
              <a:rPr lang="en-US" sz="2400" b="0" i="0" dirty="0">
                <a:effectLst/>
                <a:latin typeface="Arial" panose="020B0604020202020204" pitchFamily="34" charset="0"/>
              </a:rPr>
              <a:t>HTML describes the structure of a </a:t>
            </a:r>
            <a:r>
              <a:rPr lang="en-US" sz="2400" b="0" i="0" u="none" strike="noStrike" dirty="0">
                <a:effectLst/>
                <a:latin typeface="Arial" panose="020B0604020202020204" pitchFamily="34" charset="0"/>
                <a:hlinkClick r:id="rId2" tooltip="Web page">
                  <a:extLst>
                    <a:ext uri="{A12FA001-AC4F-418D-AE19-62706E023703}">
                      <ahyp:hlinkClr xmlns:ahyp="http://schemas.microsoft.com/office/drawing/2018/hyperlinkcolor" val="tx"/>
                    </a:ext>
                  </a:extLst>
                </a:hlinkClick>
              </a:rPr>
              <a:t>web page</a:t>
            </a:r>
            <a:r>
              <a:rPr lang="en-US" sz="2400" b="0" i="0" dirty="0">
                <a:effectLst/>
                <a:latin typeface="Arial" panose="020B0604020202020204" pitchFamily="34" charset="0"/>
              </a:rPr>
              <a:t> </a:t>
            </a:r>
            <a:r>
              <a:rPr lang="en-US" sz="2400" b="0" i="0" u="none" strike="noStrike" dirty="0">
                <a:effectLst/>
                <a:latin typeface="Arial" panose="020B0604020202020204" pitchFamily="34" charset="0"/>
                <a:hlinkClick r:id="rId3" tooltip="Semantic Web">
                  <a:extLst>
                    <a:ext uri="{A12FA001-AC4F-418D-AE19-62706E023703}">
                      <ahyp:hlinkClr xmlns:ahyp="http://schemas.microsoft.com/office/drawing/2018/hyperlinkcolor" val="tx"/>
                    </a:ext>
                  </a:extLst>
                </a:hlinkClick>
              </a:rPr>
              <a:t>semantically</a:t>
            </a:r>
            <a:r>
              <a:rPr lang="en-US" sz="2400" b="0" i="0" dirty="0">
                <a:effectLst/>
                <a:latin typeface="Arial" panose="020B0604020202020204" pitchFamily="34" charset="0"/>
              </a:rPr>
              <a:t> and originally included cues for the appearance of the document.</a:t>
            </a:r>
            <a:endParaRPr lang="en-US" sz="2400" b="0" i="0" dirty="0">
              <a:effectLst/>
              <a:latin typeface="arial" panose="020B0604020202020204" pitchFamily="34" charset="0"/>
            </a:endParaRPr>
          </a:p>
          <a:p>
            <a:endParaRPr lang="en-US" sz="2400" dirty="0">
              <a:latin typeface="arial" panose="020B0604020202020204" pitchFamily="34" charset="0"/>
            </a:endParaRPr>
          </a:p>
          <a:p>
            <a:r>
              <a:rPr lang="en-US" sz="3600" b="0" i="0" dirty="0">
                <a:effectLst/>
                <a:latin typeface="arial" panose="020B0604020202020204" pitchFamily="34" charset="0"/>
              </a:rPr>
              <a:t>USE OF CSS-</a:t>
            </a:r>
          </a:p>
          <a:p>
            <a:r>
              <a:rPr lang="en-US" sz="2400" b="0" i="0" dirty="0">
                <a:effectLst/>
                <a:latin typeface="arial" panose="020B0604020202020204" pitchFamily="34" charset="0"/>
              </a:rPr>
              <a:t>CSS-</a:t>
            </a:r>
            <a:r>
              <a:rPr lang="en-US" sz="2400" dirty="0">
                <a:latin typeface="arial" panose="020B0604020202020204" pitchFamily="34" charset="0"/>
              </a:rPr>
              <a:t>CASCADING STYLE SHEET</a:t>
            </a:r>
            <a:endParaRPr lang="en-US" sz="2400" b="0" i="0" dirty="0">
              <a:effectLst/>
              <a:latin typeface="arial" panose="020B0604020202020204" pitchFamily="34" charset="0"/>
            </a:endParaRPr>
          </a:p>
          <a:p>
            <a:r>
              <a:rPr lang="en-US" sz="2400" b="0" i="0" dirty="0">
                <a:effectLst/>
                <a:latin typeface="inter-regular"/>
              </a:rPr>
              <a:t>CSS is used for defining the styles for web pages. </a:t>
            </a:r>
          </a:p>
          <a:p>
            <a:pPr marL="342900" indent="-342900">
              <a:buFont typeface="Courier New" panose="02070309020205020404" pitchFamily="49" charset="0"/>
              <a:buChar char="o"/>
            </a:pPr>
            <a:r>
              <a:rPr lang="en-US" sz="2400" b="0" i="0" dirty="0">
                <a:effectLst/>
                <a:latin typeface="inter-regular"/>
              </a:rPr>
              <a:t>It describes the look and formatting of a document which is written in a markup language.</a:t>
            </a:r>
          </a:p>
          <a:p>
            <a:pPr marL="342900" indent="-342900">
              <a:buFont typeface="Courier New" panose="02070309020205020404" pitchFamily="49" charset="0"/>
              <a:buChar char="o"/>
            </a:pPr>
            <a:r>
              <a:rPr lang="en-US" sz="2400" b="0" i="0" dirty="0">
                <a:effectLst/>
                <a:latin typeface="inter-regular"/>
              </a:rPr>
              <a:t>It provides an additional feature to HTML. </a:t>
            </a:r>
          </a:p>
          <a:p>
            <a:pPr marL="342900" indent="-342900">
              <a:buFont typeface="Courier New" panose="02070309020205020404" pitchFamily="49" charset="0"/>
              <a:buChar char="o"/>
            </a:pPr>
            <a:r>
              <a:rPr lang="en-US" sz="2400" b="0" i="0" dirty="0">
                <a:effectLst/>
                <a:latin typeface="inter-regular"/>
              </a:rPr>
              <a:t>It is generally used with HTML to change the style of web pages and user interfaces.</a:t>
            </a:r>
          </a:p>
          <a:p>
            <a:pPr marL="342900" indent="-342900">
              <a:buFont typeface="Courier New" panose="02070309020205020404" pitchFamily="49" charset="0"/>
              <a:buChar char="o"/>
            </a:pPr>
            <a:r>
              <a:rPr lang="en-US" sz="2400" b="0" i="0" dirty="0">
                <a:effectLst/>
                <a:latin typeface="inter-regular"/>
              </a:rPr>
              <a:t>CSS helps us to control the text color, font style, the spacing between paragraphs, sizing of columns, layout designs, and many more.</a:t>
            </a:r>
            <a:endParaRPr lang="en-IN" sz="2400" dirty="0"/>
          </a:p>
        </p:txBody>
      </p:sp>
    </p:spTree>
    <p:extLst>
      <p:ext uri="{BB962C8B-B14F-4D97-AF65-F5344CB8AC3E}">
        <p14:creationId xmlns:p14="http://schemas.microsoft.com/office/powerpoint/2010/main" val="1852469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222</TotalTime>
  <Words>820</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vt:lpstr>
      <vt:lpstr>Century Gothic</vt:lpstr>
      <vt:lpstr>Courier New</vt:lpstr>
      <vt:lpstr>Google Sans Text</vt:lpstr>
      <vt:lpstr>inter-regular</vt:lpstr>
      <vt:lpstr>Wingdings</vt:lpstr>
      <vt:lpstr>Vapor Trail</vt:lpstr>
      <vt:lpstr>          Sewa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Sewa india</dc:title>
  <dc:creator>Divyanshi Sachan</dc:creator>
  <cp:lastModifiedBy>Divyanshi Sachan</cp:lastModifiedBy>
  <cp:revision>1</cp:revision>
  <dcterms:created xsi:type="dcterms:W3CDTF">2022-01-24T17:10:44Z</dcterms:created>
  <dcterms:modified xsi:type="dcterms:W3CDTF">2022-01-24T20:53:07Z</dcterms:modified>
</cp:coreProperties>
</file>